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4" r:id="rId3"/>
    <p:sldId id="279" r:id="rId4"/>
    <p:sldId id="261" r:id="rId5"/>
    <p:sldId id="578" r:id="rId6"/>
    <p:sldId id="283" r:id="rId7"/>
    <p:sldId id="589" r:id="rId8"/>
    <p:sldId id="357" r:id="rId9"/>
    <p:sldId id="474" r:id="rId10"/>
    <p:sldId id="278" r:id="rId11"/>
    <p:sldId id="265" r:id="rId12"/>
    <p:sldId id="277" r:id="rId13"/>
    <p:sldId id="268" r:id="rId14"/>
    <p:sldId id="421" r:id="rId15"/>
    <p:sldId id="281" r:id="rId16"/>
    <p:sldId id="270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рпенко Михаил Юрьевич" initials="КМЮ" lastIdx="4" clrIdx="0">
    <p:extLst>
      <p:ext uri="{19B8F6BF-5375-455C-9EA6-DF929625EA0E}">
        <p15:presenceInfo xmlns:p15="http://schemas.microsoft.com/office/powerpoint/2012/main" userId="Карпенко Михаил Юрье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CCFF"/>
    <a:srgbClr val="D0CECE"/>
    <a:srgbClr val="A8ABFB"/>
    <a:srgbClr val="A3A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2" autoAdjust="0"/>
    <p:restoredTop sz="74134" autoAdjust="0"/>
  </p:normalViewPr>
  <p:slideViewPr>
    <p:cSldViewPr snapToGrid="0">
      <p:cViewPr varScale="1">
        <p:scale>
          <a:sx n="45" d="100"/>
          <a:sy n="45" d="100"/>
        </p:scale>
        <p:origin x="17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E1C94E-8DCB-4CF3-8D56-AE3E74CED6E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CA4BA6F-38CF-4A4F-998A-AF57B4678C8D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dirty="0" err="1">
              <a:solidFill>
                <a:schemeClr val="tx1"/>
              </a:solidFill>
            </a:rPr>
            <a:t>Сетецентрический</a:t>
          </a:r>
          <a:r>
            <a:rPr lang="ru-RU" dirty="0">
              <a:solidFill>
                <a:schemeClr val="tx1"/>
              </a:solidFill>
            </a:rPr>
            <a:t> подход. Сервис-ориентированная архитектура. </a:t>
          </a:r>
          <a:r>
            <a:rPr lang="ru-RU">
              <a:solidFill>
                <a:schemeClr val="tx1"/>
              </a:solidFill>
            </a:rPr>
            <a:t>Унифицированная </a:t>
          </a:r>
          <a:r>
            <a:rPr lang="ru-RU" dirty="0">
              <a:solidFill>
                <a:schemeClr val="tx1"/>
              </a:solidFill>
            </a:rPr>
            <a:t>модель обмена информацией между всеми. </a:t>
          </a:r>
        </a:p>
      </dgm:t>
    </dgm:pt>
    <dgm:pt modelId="{D4167AC0-E51D-4514-82CB-44B266DB7623}" type="parTrans" cxnId="{5B2D73F9-0235-40EE-8B5D-398448A9AE0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D398D3-8059-4CC3-BF96-F4E605827853}" type="sibTrans" cxnId="{5B2D73F9-0235-40EE-8B5D-398448A9AE00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6209B7D-25FB-48D2-AF4C-9DC0C095D27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0" dirty="0">
              <a:solidFill>
                <a:schemeClr val="tx1"/>
              </a:solidFill>
            </a:rPr>
            <a:t>Применение цифровых двойников</a:t>
          </a:r>
        </a:p>
      </dgm:t>
    </dgm:pt>
    <dgm:pt modelId="{FBCFC607-C160-47E4-BDC9-9DA7D8807453}" type="parTrans" cxnId="{5081D6E1-9511-46F9-9105-9608F93B2B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E8A34F-61CF-4051-989C-DEF30A9DD28C}" type="sibTrans" cxnId="{5081D6E1-9511-46F9-9105-9608F93B2B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DD8D68-5E99-4D7F-B892-34C2BC48CB14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Общесистемное обеспечение безопасности полетов. Риск-ориентированная модель.</a:t>
          </a:r>
        </a:p>
      </dgm:t>
    </dgm:pt>
    <dgm:pt modelId="{F1B2DDEB-06D0-4097-AE1D-0E8751D98EB6}" type="parTrans" cxnId="{EEDFD7E6-EBCC-4484-93D0-842C6814C04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DED2EB1-F218-403C-ABD7-8134C7CEF40D}" type="sibTrans" cxnId="{EEDFD7E6-EBCC-4484-93D0-842C6814C04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5C60B2A-F547-4FD1-BCDB-83893A97AF1F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DAA</a:t>
          </a:r>
          <a:r>
            <a:rPr lang="ru-RU" dirty="0">
              <a:solidFill>
                <a:schemeClr val="tx1"/>
              </a:solidFill>
            </a:rPr>
            <a:t> (</a:t>
          </a:r>
          <a:r>
            <a:rPr lang="en-US" dirty="0">
              <a:solidFill>
                <a:schemeClr val="tx1"/>
              </a:solidFill>
            </a:rPr>
            <a:t>AB DAA + GB DAA) </a:t>
          </a:r>
          <a:endParaRPr lang="ru-RU" dirty="0">
            <a:solidFill>
              <a:schemeClr val="tx1"/>
            </a:solidFill>
          </a:endParaRPr>
        </a:p>
      </dgm:t>
    </dgm:pt>
    <dgm:pt modelId="{2EE0F36C-590D-4455-9886-FCDD70D77A2D}" type="parTrans" cxnId="{4AB1BE12-35E7-4379-B42D-72B93180D2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14EEE7E-1D82-432A-8197-0F08AB828CA3}" type="sibTrans" cxnId="{4AB1BE12-35E7-4379-B42D-72B93180D2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2A73E7B-B08A-402C-BBE5-AE8FFBF0AF95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Кибербезопасность</a:t>
          </a:r>
        </a:p>
      </dgm:t>
    </dgm:pt>
    <dgm:pt modelId="{8EB319ED-27E6-4A20-A6E8-700164BADD0C}" type="parTrans" cxnId="{5A4EA2AF-57D4-49BA-AF4D-E5191D93F9B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771D4-A511-4DF6-92B0-88D9D77B6708}" type="sibTrans" cxnId="{5A4EA2AF-57D4-49BA-AF4D-E5191D93F9B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B2AA75-B449-4359-90DC-CF6E573DFF66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Технологии связи, наблюдения и навигация</a:t>
          </a:r>
        </a:p>
      </dgm:t>
    </dgm:pt>
    <dgm:pt modelId="{D68E122E-B48C-4ED0-8937-548C69CA4E98}" type="parTrans" cxnId="{A07CAA68-C4C1-4F8C-B66D-359CC8970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B3F35A2-4DE9-433A-B584-846AFA8B2C54}" type="sibTrans" cxnId="{A07CAA68-C4C1-4F8C-B66D-359CC8970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6CD2D9-6F3A-4AA5-ADF1-7454A2258BDF}" type="pres">
      <dgm:prSet presAssocID="{BCE1C94E-8DCB-4CF3-8D56-AE3E74CED6ED}" presName="Name0" presStyleCnt="0">
        <dgm:presLayoutVars>
          <dgm:chMax val="7"/>
          <dgm:chPref val="7"/>
          <dgm:dir/>
        </dgm:presLayoutVars>
      </dgm:prSet>
      <dgm:spPr/>
    </dgm:pt>
    <dgm:pt modelId="{6B3DA37E-049A-4868-BDA1-EF91EDCA2F16}" type="pres">
      <dgm:prSet presAssocID="{BCE1C94E-8DCB-4CF3-8D56-AE3E74CED6ED}" presName="Name1" presStyleCnt="0"/>
      <dgm:spPr/>
    </dgm:pt>
    <dgm:pt modelId="{89256581-EEC4-407B-8605-C9981D495B63}" type="pres">
      <dgm:prSet presAssocID="{BCE1C94E-8DCB-4CF3-8D56-AE3E74CED6ED}" presName="cycle" presStyleCnt="0"/>
      <dgm:spPr/>
    </dgm:pt>
    <dgm:pt modelId="{C2C0F735-E91D-4358-9516-3ADE2B4EF927}" type="pres">
      <dgm:prSet presAssocID="{BCE1C94E-8DCB-4CF3-8D56-AE3E74CED6ED}" presName="srcNode" presStyleLbl="node1" presStyleIdx="0" presStyleCnt="6"/>
      <dgm:spPr/>
    </dgm:pt>
    <dgm:pt modelId="{40179CB8-376F-477E-9065-75143B278760}" type="pres">
      <dgm:prSet presAssocID="{BCE1C94E-8DCB-4CF3-8D56-AE3E74CED6ED}" presName="conn" presStyleLbl="parChTrans1D2" presStyleIdx="0" presStyleCnt="1"/>
      <dgm:spPr/>
    </dgm:pt>
    <dgm:pt modelId="{DF80EAC7-03B5-4DB5-8904-A0C71E2D31FF}" type="pres">
      <dgm:prSet presAssocID="{BCE1C94E-8DCB-4CF3-8D56-AE3E74CED6ED}" presName="extraNode" presStyleLbl="node1" presStyleIdx="0" presStyleCnt="6"/>
      <dgm:spPr/>
    </dgm:pt>
    <dgm:pt modelId="{14D353DF-94F6-4204-925D-E2E98239A8A8}" type="pres">
      <dgm:prSet presAssocID="{BCE1C94E-8DCB-4CF3-8D56-AE3E74CED6ED}" presName="dstNode" presStyleLbl="node1" presStyleIdx="0" presStyleCnt="6"/>
      <dgm:spPr/>
    </dgm:pt>
    <dgm:pt modelId="{39D1C378-0870-4279-A3AD-2A92CD15B27B}" type="pres">
      <dgm:prSet presAssocID="{0CA4BA6F-38CF-4A4F-998A-AF57B4678C8D}" presName="text_1" presStyleLbl="node1" presStyleIdx="0" presStyleCnt="6">
        <dgm:presLayoutVars>
          <dgm:bulletEnabled val="1"/>
        </dgm:presLayoutVars>
      </dgm:prSet>
      <dgm:spPr/>
    </dgm:pt>
    <dgm:pt modelId="{8985F9C2-4030-45C0-B958-D5A88ED83D01}" type="pres">
      <dgm:prSet presAssocID="{0CA4BA6F-38CF-4A4F-998A-AF57B4678C8D}" presName="accent_1" presStyleCnt="0"/>
      <dgm:spPr/>
    </dgm:pt>
    <dgm:pt modelId="{DF120E33-7F53-4864-8CD1-361DDD0F491E}" type="pres">
      <dgm:prSet presAssocID="{0CA4BA6F-38CF-4A4F-998A-AF57B4678C8D}" presName="accentRepeatNode" presStyleLbl="solidFgAcc1" presStyleIdx="0" presStyleCnt="6"/>
      <dgm:spPr>
        <a:ln>
          <a:solidFill>
            <a:schemeClr val="bg1">
              <a:lumMod val="65000"/>
            </a:schemeClr>
          </a:solidFill>
        </a:ln>
      </dgm:spPr>
    </dgm:pt>
    <dgm:pt modelId="{74D5CBAC-44CB-42B9-96AD-7DCB975C7F5F}" type="pres">
      <dgm:prSet presAssocID="{95C60B2A-F547-4FD1-BCDB-83893A97AF1F}" presName="text_2" presStyleLbl="node1" presStyleIdx="1" presStyleCnt="6">
        <dgm:presLayoutVars>
          <dgm:bulletEnabled val="1"/>
        </dgm:presLayoutVars>
      </dgm:prSet>
      <dgm:spPr/>
    </dgm:pt>
    <dgm:pt modelId="{1E838CCA-4081-4DD7-9A12-BACFBAB2D162}" type="pres">
      <dgm:prSet presAssocID="{95C60B2A-F547-4FD1-BCDB-83893A97AF1F}" presName="accent_2" presStyleCnt="0"/>
      <dgm:spPr/>
    </dgm:pt>
    <dgm:pt modelId="{E242F937-FFC0-41BC-B7C4-8DD06A097AE5}" type="pres">
      <dgm:prSet presAssocID="{95C60B2A-F547-4FD1-BCDB-83893A97AF1F}" presName="accentRepeatNode" presStyleLbl="solidFgAcc1" presStyleIdx="1" presStyleCnt="6"/>
      <dgm:spPr>
        <a:ln>
          <a:solidFill>
            <a:schemeClr val="bg1">
              <a:lumMod val="65000"/>
            </a:schemeClr>
          </a:solidFill>
        </a:ln>
      </dgm:spPr>
    </dgm:pt>
    <dgm:pt modelId="{13DA961C-953D-4FCC-9164-BE613B770440}" type="pres">
      <dgm:prSet presAssocID="{F2A73E7B-B08A-402C-BBE5-AE8FFBF0AF95}" presName="text_3" presStyleLbl="node1" presStyleIdx="2" presStyleCnt="6">
        <dgm:presLayoutVars>
          <dgm:bulletEnabled val="1"/>
        </dgm:presLayoutVars>
      </dgm:prSet>
      <dgm:spPr/>
    </dgm:pt>
    <dgm:pt modelId="{534A7871-98AB-44FC-8390-EB3DE940FED5}" type="pres">
      <dgm:prSet presAssocID="{F2A73E7B-B08A-402C-BBE5-AE8FFBF0AF95}" presName="accent_3" presStyleCnt="0"/>
      <dgm:spPr/>
    </dgm:pt>
    <dgm:pt modelId="{DA972BCD-0AAB-445D-95A6-F11830ECAB57}" type="pres">
      <dgm:prSet presAssocID="{F2A73E7B-B08A-402C-BBE5-AE8FFBF0AF95}" presName="accentRepeatNode" presStyleLbl="solidFgAcc1" presStyleIdx="2" presStyleCnt="6"/>
      <dgm:spPr>
        <a:ln>
          <a:solidFill>
            <a:schemeClr val="bg1">
              <a:lumMod val="65000"/>
            </a:schemeClr>
          </a:solidFill>
        </a:ln>
      </dgm:spPr>
    </dgm:pt>
    <dgm:pt modelId="{CC2CD464-5473-4A9E-AC93-EF7BC7E50A32}" type="pres">
      <dgm:prSet presAssocID="{9CB2AA75-B449-4359-90DC-CF6E573DFF66}" presName="text_4" presStyleLbl="node1" presStyleIdx="3" presStyleCnt="6">
        <dgm:presLayoutVars>
          <dgm:bulletEnabled val="1"/>
        </dgm:presLayoutVars>
      </dgm:prSet>
      <dgm:spPr/>
    </dgm:pt>
    <dgm:pt modelId="{37667F3A-AA4E-4FA9-9F2D-070FEA41AED3}" type="pres">
      <dgm:prSet presAssocID="{9CB2AA75-B449-4359-90DC-CF6E573DFF66}" presName="accent_4" presStyleCnt="0"/>
      <dgm:spPr/>
    </dgm:pt>
    <dgm:pt modelId="{AD089152-80A6-4441-B41D-69898E4AFDDA}" type="pres">
      <dgm:prSet presAssocID="{9CB2AA75-B449-4359-90DC-CF6E573DFF66}" presName="accentRepeatNode" presStyleLbl="solidFgAcc1" presStyleIdx="3" presStyleCnt="6"/>
      <dgm:spPr>
        <a:ln>
          <a:solidFill>
            <a:schemeClr val="bg1">
              <a:lumMod val="65000"/>
            </a:schemeClr>
          </a:solidFill>
        </a:ln>
      </dgm:spPr>
    </dgm:pt>
    <dgm:pt modelId="{EC4A8574-85FE-4F85-8224-F09E5365A49E}" type="pres">
      <dgm:prSet presAssocID="{26209B7D-25FB-48D2-AF4C-9DC0C095D271}" presName="text_5" presStyleLbl="node1" presStyleIdx="4" presStyleCnt="6">
        <dgm:presLayoutVars>
          <dgm:bulletEnabled val="1"/>
        </dgm:presLayoutVars>
      </dgm:prSet>
      <dgm:spPr/>
    </dgm:pt>
    <dgm:pt modelId="{E1635ED3-5DCD-40A3-9A0A-6E098ADCA6D4}" type="pres">
      <dgm:prSet presAssocID="{26209B7D-25FB-48D2-AF4C-9DC0C095D271}" presName="accent_5" presStyleCnt="0"/>
      <dgm:spPr/>
    </dgm:pt>
    <dgm:pt modelId="{D3A8FAF4-458A-45DB-901F-6A75F07D8156}" type="pres">
      <dgm:prSet presAssocID="{26209B7D-25FB-48D2-AF4C-9DC0C095D271}" presName="accentRepeatNode" presStyleLbl="solidFgAcc1" presStyleIdx="4" presStyleCnt="6"/>
      <dgm:spPr>
        <a:ln>
          <a:solidFill>
            <a:schemeClr val="accent1">
              <a:lumMod val="40000"/>
              <a:lumOff val="60000"/>
            </a:schemeClr>
          </a:solidFill>
        </a:ln>
      </dgm:spPr>
    </dgm:pt>
    <dgm:pt modelId="{43F2CC1D-1EE2-479F-8D8F-2DFCF68AE390}" type="pres">
      <dgm:prSet presAssocID="{06DD8D68-5E99-4D7F-B892-34C2BC48CB14}" presName="text_6" presStyleLbl="node1" presStyleIdx="5" presStyleCnt="6">
        <dgm:presLayoutVars>
          <dgm:bulletEnabled val="1"/>
        </dgm:presLayoutVars>
      </dgm:prSet>
      <dgm:spPr/>
    </dgm:pt>
    <dgm:pt modelId="{273A90B5-F46A-4835-AB04-86FC247BB5FD}" type="pres">
      <dgm:prSet presAssocID="{06DD8D68-5E99-4D7F-B892-34C2BC48CB14}" presName="accent_6" presStyleCnt="0"/>
      <dgm:spPr/>
    </dgm:pt>
    <dgm:pt modelId="{93862B71-D6B9-4B8F-B6BE-0EE9A4BF1384}" type="pres">
      <dgm:prSet presAssocID="{06DD8D68-5E99-4D7F-B892-34C2BC48CB14}" presName="accentRepeatNode" presStyleLbl="solidFgAcc1" presStyleIdx="5" presStyleCnt="6"/>
      <dgm:spPr>
        <a:ln>
          <a:solidFill>
            <a:schemeClr val="accent1">
              <a:lumMod val="60000"/>
              <a:lumOff val="40000"/>
            </a:schemeClr>
          </a:solidFill>
        </a:ln>
      </dgm:spPr>
    </dgm:pt>
  </dgm:ptLst>
  <dgm:cxnLst>
    <dgm:cxn modelId="{4AB1BE12-35E7-4379-B42D-72B93180D2CF}" srcId="{BCE1C94E-8DCB-4CF3-8D56-AE3E74CED6ED}" destId="{95C60B2A-F547-4FD1-BCDB-83893A97AF1F}" srcOrd="1" destOrd="0" parTransId="{2EE0F36C-590D-4455-9886-FCDD70D77A2D}" sibTransId="{814EEE7E-1D82-432A-8197-0F08AB828CA3}"/>
    <dgm:cxn modelId="{40130168-2FB2-4B6C-9E53-4D005BA45B44}" type="presOf" srcId="{95C60B2A-F547-4FD1-BCDB-83893A97AF1F}" destId="{74D5CBAC-44CB-42B9-96AD-7DCB975C7F5F}" srcOrd="0" destOrd="0" presId="urn:microsoft.com/office/officeart/2008/layout/VerticalCurvedList"/>
    <dgm:cxn modelId="{A07CAA68-C4C1-4F8C-B66D-359CC89708B6}" srcId="{BCE1C94E-8DCB-4CF3-8D56-AE3E74CED6ED}" destId="{9CB2AA75-B449-4359-90DC-CF6E573DFF66}" srcOrd="3" destOrd="0" parTransId="{D68E122E-B48C-4ED0-8937-548C69CA4E98}" sibTransId="{0B3F35A2-4DE9-433A-B584-846AFA8B2C54}"/>
    <dgm:cxn modelId="{A07DE648-FF7C-438F-A8AC-DDAD528DA696}" type="presOf" srcId="{BCE1C94E-8DCB-4CF3-8D56-AE3E74CED6ED}" destId="{D06CD2D9-6F3A-4AA5-ADF1-7454A2258BDF}" srcOrd="0" destOrd="0" presId="urn:microsoft.com/office/officeart/2008/layout/VerticalCurvedList"/>
    <dgm:cxn modelId="{693A756F-BA7E-43C3-89B2-1DFB8B0CD3D9}" type="presOf" srcId="{14D398D3-8059-4CC3-BF96-F4E605827853}" destId="{40179CB8-376F-477E-9065-75143B278760}" srcOrd="0" destOrd="0" presId="urn:microsoft.com/office/officeart/2008/layout/VerticalCurvedList"/>
    <dgm:cxn modelId="{468D3971-4A39-42E1-A867-A776836A4FBD}" type="presOf" srcId="{06DD8D68-5E99-4D7F-B892-34C2BC48CB14}" destId="{43F2CC1D-1EE2-479F-8D8F-2DFCF68AE390}" srcOrd="0" destOrd="0" presId="urn:microsoft.com/office/officeart/2008/layout/VerticalCurvedList"/>
    <dgm:cxn modelId="{931B26A4-CD8F-44C9-BB24-50FE1460B06A}" type="presOf" srcId="{0CA4BA6F-38CF-4A4F-998A-AF57B4678C8D}" destId="{39D1C378-0870-4279-A3AD-2A92CD15B27B}" srcOrd="0" destOrd="0" presId="urn:microsoft.com/office/officeart/2008/layout/VerticalCurvedList"/>
    <dgm:cxn modelId="{5A4EA2AF-57D4-49BA-AF4D-E5191D93F9B5}" srcId="{BCE1C94E-8DCB-4CF3-8D56-AE3E74CED6ED}" destId="{F2A73E7B-B08A-402C-BBE5-AE8FFBF0AF95}" srcOrd="2" destOrd="0" parTransId="{8EB319ED-27E6-4A20-A6E8-700164BADD0C}" sibTransId="{7D2771D4-A511-4DF6-92B0-88D9D77B6708}"/>
    <dgm:cxn modelId="{DD8BFCB8-44A4-48AC-BC46-105121987407}" type="presOf" srcId="{F2A73E7B-B08A-402C-BBE5-AE8FFBF0AF95}" destId="{13DA961C-953D-4FCC-9164-BE613B770440}" srcOrd="0" destOrd="0" presId="urn:microsoft.com/office/officeart/2008/layout/VerticalCurvedList"/>
    <dgm:cxn modelId="{EA5C93C1-A839-4BA9-B36C-89FCF233E034}" type="presOf" srcId="{26209B7D-25FB-48D2-AF4C-9DC0C095D271}" destId="{EC4A8574-85FE-4F85-8224-F09E5365A49E}" srcOrd="0" destOrd="0" presId="urn:microsoft.com/office/officeart/2008/layout/VerticalCurvedList"/>
    <dgm:cxn modelId="{5081D6E1-9511-46F9-9105-9608F93B2BC8}" srcId="{BCE1C94E-8DCB-4CF3-8D56-AE3E74CED6ED}" destId="{26209B7D-25FB-48D2-AF4C-9DC0C095D271}" srcOrd="4" destOrd="0" parTransId="{FBCFC607-C160-47E4-BDC9-9DA7D8807453}" sibTransId="{EBE8A34F-61CF-4051-989C-DEF30A9DD28C}"/>
    <dgm:cxn modelId="{EEDFD7E6-EBCC-4484-93D0-842C6814C04C}" srcId="{BCE1C94E-8DCB-4CF3-8D56-AE3E74CED6ED}" destId="{06DD8D68-5E99-4D7F-B892-34C2BC48CB14}" srcOrd="5" destOrd="0" parTransId="{F1B2DDEB-06D0-4097-AE1D-0E8751D98EB6}" sibTransId="{EDED2EB1-F218-403C-ABD7-8134C7CEF40D}"/>
    <dgm:cxn modelId="{BD52D6E9-49EB-40AA-B638-931D808875F6}" type="presOf" srcId="{9CB2AA75-B449-4359-90DC-CF6E573DFF66}" destId="{CC2CD464-5473-4A9E-AC93-EF7BC7E50A32}" srcOrd="0" destOrd="0" presId="urn:microsoft.com/office/officeart/2008/layout/VerticalCurvedList"/>
    <dgm:cxn modelId="{5B2D73F9-0235-40EE-8B5D-398448A9AE00}" srcId="{BCE1C94E-8DCB-4CF3-8D56-AE3E74CED6ED}" destId="{0CA4BA6F-38CF-4A4F-998A-AF57B4678C8D}" srcOrd="0" destOrd="0" parTransId="{D4167AC0-E51D-4514-82CB-44B266DB7623}" sibTransId="{14D398D3-8059-4CC3-BF96-F4E605827853}"/>
    <dgm:cxn modelId="{BD7D3992-4F05-4E04-B74B-3AF987B219B5}" type="presParOf" srcId="{D06CD2D9-6F3A-4AA5-ADF1-7454A2258BDF}" destId="{6B3DA37E-049A-4868-BDA1-EF91EDCA2F16}" srcOrd="0" destOrd="0" presId="urn:microsoft.com/office/officeart/2008/layout/VerticalCurvedList"/>
    <dgm:cxn modelId="{B9343B08-4C25-41C1-86FC-9E5E0366EEA2}" type="presParOf" srcId="{6B3DA37E-049A-4868-BDA1-EF91EDCA2F16}" destId="{89256581-EEC4-407B-8605-C9981D495B63}" srcOrd="0" destOrd="0" presId="urn:microsoft.com/office/officeart/2008/layout/VerticalCurvedList"/>
    <dgm:cxn modelId="{07053EB4-B990-4DA1-8894-469ABB68A35A}" type="presParOf" srcId="{89256581-EEC4-407B-8605-C9981D495B63}" destId="{C2C0F735-E91D-4358-9516-3ADE2B4EF927}" srcOrd="0" destOrd="0" presId="urn:microsoft.com/office/officeart/2008/layout/VerticalCurvedList"/>
    <dgm:cxn modelId="{508A558E-41C4-411F-8811-223DCF79AE8F}" type="presParOf" srcId="{89256581-EEC4-407B-8605-C9981D495B63}" destId="{40179CB8-376F-477E-9065-75143B278760}" srcOrd="1" destOrd="0" presId="urn:microsoft.com/office/officeart/2008/layout/VerticalCurvedList"/>
    <dgm:cxn modelId="{C73DC763-AD49-4D38-BB43-BB98647EF105}" type="presParOf" srcId="{89256581-EEC4-407B-8605-C9981D495B63}" destId="{DF80EAC7-03B5-4DB5-8904-A0C71E2D31FF}" srcOrd="2" destOrd="0" presId="urn:microsoft.com/office/officeart/2008/layout/VerticalCurvedList"/>
    <dgm:cxn modelId="{0399CA01-C98A-4E67-8FBF-FBA8253B8944}" type="presParOf" srcId="{89256581-EEC4-407B-8605-C9981D495B63}" destId="{14D353DF-94F6-4204-925D-E2E98239A8A8}" srcOrd="3" destOrd="0" presId="urn:microsoft.com/office/officeart/2008/layout/VerticalCurvedList"/>
    <dgm:cxn modelId="{2893D968-2028-43A5-9422-277CD2DE47D3}" type="presParOf" srcId="{6B3DA37E-049A-4868-BDA1-EF91EDCA2F16}" destId="{39D1C378-0870-4279-A3AD-2A92CD15B27B}" srcOrd="1" destOrd="0" presId="urn:microsoft.com/office/officeart/2008/layout/VerticalCurvedList"/>
    <dgm:cxn modelId="{5555A73F-C56F-419D-9E28-CC1327462891}" type="presParOf" srcId="{6B3DA37E-049A-4868-BDA1-EF91EDCA2F16}" destId="{8985F9C2-4030-45C0-B958-D5A88ED83D01}" srcOrd="2" destOrd="0" presId="urn:microsoft.com/office/officeart/2008/layout/VerticalCurvedList"/>
    <dgm:cxn modelId="{519C1CD5-8B14-4FC5-A438-8B572021264A}" type="presParOf" srcId="{8985F9C2-4030-45C0-B958-D5A88ED83D01}" destId="{DF120E33-7F53-4864-8CD1-361DDD0F491E}" srcOrd="0" destOrd="0" presId="urn:microsoft.com/office/officeart/2008/layout/VerticalCurvedList"/>
    <dgm:cxn modelId="{E5CFC252-5F3C-42CE-9601-9F0973F53497}" type="presParOf" srcId="{6B3DA37E-049A-4868-BDA1-EF91EDCA2F16}" destId="{74D5CBAC-44CB-42B9-96AD-7DCB975C7F5F}" srcOrd="3" destOrd="0" presId="urn:microsoft.com/office/officeart/2008/layout/VerticalCurvedList"/>
    <dgm:cxn modelId="{960EA08F-F277-441B-9300-011567CDB40B}" type="presParOf" srcId="{6B3DA37E-049A-4868-BDA1-EF91EDCA2F16}" destId="{1E838CCA-4081-4DD7-9A12-BACFBAB2D162}" srcOrd="4" destOrd="0" presId="urn:microsoft.com/office/officeart/2008/layout/VerticalCurvedList"/>
    <dgm:cxn modelId="{A05CF812-2DBC-4FFE-9352-4255554E4BB4}" type="presParOf" srcId="{1E838CCA-4081-4DD7-9A12-BACFBAB2D162}" destId="{E242F937-FFC0-41BC-B7C4-8DD06A097AE5}" srcOrd="0" destOrd="0" presId="urn:microsoft.com/office/officeart/2008/layout/VerticalCurvedList"/>
    <dgm:cxn modelId="{FC5098A7-AAC8-4530-B203-34DC4672BD75}" type="presParOf" srcId="{6B3DA37E-049A-4868-BDA1-EF91EDCA2F16}" destId="{13DA961C-953D-4FCC-9164-BE613B770440}" srcOrd="5" destOrd="0" presId="urn:microsoft.com/office/officeart/2008/layout/VerticalCurvedList"/>
    <dgm:cxn modelId="{7DDDC9B1-BD87-4B33-9AE1-F4573D062166}" type="presParOf" srcId="{6B3DA37E-049A-4868-BDA1-EF91EDCA2F16}" destId="{534A7871-98AB-44FC-8390-EB3DE940FED5}" srcOrd="6" destOrd="0" presId="urn:microsoft.com/office/officeart/2008/layout/VerticalCurvedList"/>
    <dgm:cxn modelId="{B78FB5EB-B65E-4672-A815-A345773F4B60}" type="presParOf" srcId="{534A7871-98AB-44FC-8390-EB3DE940FED5}" destId="{DA972BCD-0AAB-445D-95A6-F11830ECAB57}" srcOrd="0" destOrd="0" presId="urn:microsoft.com/office/officeart/2008/layout/VerticalCurvedList"/>
    <dgm:cxn modelId="{206915A2-D136-4446-B82E-BEB31225C44A}" type="presParOf" srcId="{6B3DA37E-049A-4868-BDA1-EF91EDCA2F16}" destId="{CC2CD464-5473-4A9E-AC93-EF7BC7E50A32}" srcOrd="7" destOrd="0" presId="urn:microsoft.com/office/officeart/2008/layout/VerticalCurvedList"/>
    <dgm:cxn modelId="{03609249-43C7-4413-B24D-DCFF74E92647}" type="presParOf" srcId="{6B3DA37E-049A-4868-BDA1-EF91EDCA2F16}" destId="{37667F3A-AA4E-4FA9-9F2D-070FEA41AED3}" srcOrd="8" destOrd="0" presId="urn:microsoft.com/office/officeart/2008/layout/VerticalCurvedList"/>
    <dgm:cxn modelId="{A9891E1B-4436-421F-B152-476BF428911D}" type="presParOf" srcId="{37667F3A-AA4E-4FA9-9F2D-070FEA41AED3}" destId="{AD089152-80A6-4441-B41D-69898E4AFDDA}" srcOrd="0" destOrd="0" presId="urn:microsoft.com/office/officeart/2008/layout/VerticalCurvedList"/>
    <dgm:cxn modelId="{E3E5E992-870F-4C2B-AE60-E22D752F20C3}" type="presParOf" srcId="{6B3DA37E-049A-4868-BDA1-EF91EDCA2F16}" destId="{EC4A8574-85FE-4F85-8224-F09E5365A49E}" srcOrd="9" destOrd="0" presId="urn:microsoft.com/office/officeart/2008/layout/VerticalCurvedList"/>
    <dgm:cxn modelId="{98AF3611-6A5A-483A-9015-6FFD886EC5EC}" type="presParOf" srcId="{6B3DA37E-049A-4868-BDA1-EF91EDCA2F16}" destId="{E1635ED3-5DCD-40A3-9A0A-6E098ADCA6D4}" srcOrd="10" destOrd="0" presId="urn:microsoft.com/office/officeart/2008/layout/VerticalCurvedList"/>
    <dgm:cxn modelId="{45C4C01D-8918-4306-981A-F8574BBDCE98}" type="presParOf" srcId="{E1635ED3-5DCD-40A3-9A0A-6E098ADCA6D4}" destId="{D3A8FAF4-458A-45DB-901F-6A75F07D8156}" srcOrd="0" destOrd="0" presId="urn:microsoft.com/office/officeart/2008/layout/VerticalCurvedList"/>
    <dgm:cxn modelId="{989F4CCD-A82A-4898-BE55-24167831EF14}" type="presParOf" srcId="{6B3DA37E-049A-4868-BDA1-EF91EDCA2F16}" destId="{43F2CC1D-1EE2-479F-8D8F-2DFCF68AE390}" srcOrd="11" destOrd="0" presId="urn:microsoft.com/office/officeart/2008/layout/VerticalCurvedList"/>
    <dgm:cxn modelId="{6C50E919-E0B4-4E68-8830-8A5F58D3777A}" type="presParOf" srcId="{6B3DA37E-049A-4868-BDA1-EF91EDCA2F16}" destId="{273A90B5-F46A-4835-AB04-86FC247BB5FD}" srcOrd="12" destOrd="0" presId="urn:microsoft.com/office/officeart/2008/layout/VerticalCurvedList"/>
    <dgm:cxn modelId="{1B577041-D21F-4BB6-8BB0-2C3EFD2710FE}" type="presParOf" srcId="{273A90B5-F46A-4835-AB04-86FC247BB5FD}" destId="{93862B71-D6B9-4B8F-B6BE-0EE9A4BF138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79CB8-376F-477E-9065-75143B278760}">
      <dsp:nvSpPr>
        <dsp:cNvPr id="0" name=""/>
        <dsp:cNvSpPr/>
      </dsp:nvSpPr>
      <dsp:spPr>
        <a:xfrm>
          <a:off x="-5943603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1C378-0870-4279-A3AD-2A92CD15B27B}">
      <dsp:nvSpPr>
        <dsp:cNvPr id="0" name=""/>
        <dsp:cNvSpPr/>
      </dsp:nvSpPr>
      <dsp:spPr>
        <a:xfrm>
          <a:off x="421673" y="276811"/>
          <a:ext cx="6584752" cy="553413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7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solidFill>
                <a:schemeClr val="tx1"/>
              </a:solidFill>
            </a:rPr>
            <a:t>Сетецентрический</a:t>
          </a:r>
          <a:r>
            <a:rPr lang="ru-RU" sz="1600" kern="1200" dirty="0">
              <a:solidFill>
                <a:schemeClr val="tx1"/>
              </a:solidFill>
            </a:rPr>
            <a:t> подход. Сервис-ориентированная архитектура. </a:t>
          </a:r>
          <a:r>
            <a:rPr lang="ru-RU" sz="1600" kern="1200">
              <a:solidFill>
                <a:schemeClr val="tx1"/>
              </a:solidFill>
            </a:rPr>
            <a:t>Унифицированная </a:t>
          </a:r>
          <a:r>
            <a:rPr lang="ru-RU" sz="1600" kern="1200" dirty="0">
              <a:solidFill>
                <a:schemeClr val="tx1"/>
              </a:solidFill>
            </a:rPr>
            <a:t>модель обмена информацией между всеми. </a:t>
          </a:r>
        </a:p>
      </dsp:txBody>
      <dsp:txXfrm>
        <a:off x="421673" y="276811"/>
        <a:ext cx="6584752" cy="553413"/>
      </dsp:txXfrm>
    </dsp:sp>
    <dsp:sp modelId="{DF120E33-7F53-4864-8CD1-361DDD0F491E}">
      <dsp:nvSpPr>
        <dsp:cNvPr id="0" name=""/>
        <dsp:cNvSpPr/>
      </dsp:nvSpPr>
      <dsp:spPr>
        <a:xfrm>
          <a:off x="75790" y="207635"/>
          <a:ext cx="691766" cy="691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5CBAC-44CB-42B9-96AD-7DCB975C7F5F}">
      <dsp:nvSpPr>
        <dsp:cNvPr id="0" name=""/>
        <dsp:cNvSpPr/>
      </dsp:nvSpPr>
      <dsp:spPr>
        <a:xfrm>
          <a:off x="876893" y="1106826"/>
          <a:ext cx="6129531" cy="553413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7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DAA</a:t>
          </a:r>
          <a:r>
            <a:rPr lang="ru-RU" sz="1600" kern="1200" dirty="0">
              <a:solidFill>
                <a:schemeClr val="tx1"/>
              </a:solidFill>
            </a:rPr>
            <a:t> (</a:t>
          </a:r>
          <a:r>
            <a:rPr lang="en-US" sz="1600" kern="1200" dirty="0">
              <a:solidFill>
                <a:schemeClr val="tx1"/>
              </a:solidFill>
            </a:rPr>
            <a:t>AB DAA + GB DAA)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876893" y="1106826"/>
        <a:ext cx="6129531" cy="553413"/>
      </dsp:txXfrm>
    </dsp:sp>
    <dsp:sp modelId="{E242F937-FFC0-41BC-B7C4-8DD06A097AE5}">
      <dsp:nvSpPr>
        <dsp:cNvPr id="0" name=""/>
        <dsp:cNvSpPr/>
      </dsp:nvSpPr>
      <dsp:spPr>
        <a:xfrm>
          <a:off x="531010" y="1037649"/>
          <a:ext cx="691766" cy="691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A961C-953D-4FCC-9164-BE613B770440}">
      <dsp:nvSpPr>
        <dsp:cNvPr id="0" name=""/>
        <dsp:cNvSpPr/>
      </dsp:nvSpPr>
      <dsp:spPr>
        <a:xfrm>
          <a:off x="1085054" y="1936840"/>
          <a:ext cx="5921371" cy="553413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7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Кибербезопасность</a:t>
          </a:r>
        </a:p>
      </dsp:txBody>
      <dsp:txXfrm>
        <a:off x="1085054" y="1936840"/>
        <a:ext cx="5921371" cy="553413"/>
      </dsp:txXfrm>
    </dsp:sp>
    <dsp:sp modelId="{DA972BCD-0AAB-445D-95A6-F11830ECAB57}">
      <dsp:nvSpPr>
        <dsp:cNvPr id="0" name=""/>
        <dsp:cNvSpPr/>
      </dsp:nvSpPr>
      <dsp:spPr>
        <a:xfrm>
          <a:off x="739171" y="1867664"/>
          <a:ext cx="691766" cy="691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CD464-5473-4A9E-AC93-EF7BC7E50A32}">
      <dsp:nvSpPr>
        <dsp:cNvPr id="0" name=""/>
        <dsp:cNvSpPr/>
      </dsp:nvSpPr>
      <dsp:spPr>
        <a:xfrm>
          <a:off x="1085054" y="2766329"/>
          <a:ext cx="5921371" cy="553413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7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Технологии связи, наблюдения и навигация</a:t>
          </a:r>
        </a:p>
      </dsp:txBody>
      <dsp:txXfrm>
        <a:off x="1085054" y="2766329"/>
        <a:ext cx="5921371" cy="553413"/>
      </dsp:txXfrm>
    </dsp:sp>
    <dsp:sp modelId="{AD089152-80A6-4441-B41D-69898E4AFDDA}">
      <dsp:nvSpPr>
        <dsp:cNvPr id="0" name=""/>
        <dsp:cNvSpPr/>
      </dsp:nvSpPr>
      <dsp:spPr>
        <a:xfrm>
          <a:off x="739171" y="2697153"/>
          <a:ext cx="691766" cy="691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A8574-85FE-4F85-8224-F09E5365A49E}">
      <dsp:nvSpPr>
        <dsp:cNvPr id="0" name=""/>
        <dsp:cNvSpPr/>
      </dsp:nvSpPr>
      <dsp:spPr>
        <a:xfrm>
          <a:off x="876893" y="3596344"/>
          <a:ext cx="6129531" cy="55341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7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</a:rPr>
            <a:t>Применение цифровых двойников</a:t>
          </a:r>
        </a:p>
      </dsp:txBody>
      <dsp:txXfrm>
        <a:off x="876893" y="3596344"/>
        <a:ext cx="6129531" cy="553413"/>
      </dsp:txXfrm>
    </dsp:sp>
    <dsp:sp modelId="{D3A8FAF4-458A-45DB-901F-6A75F07D8156}">
      <dsp:nvSpPr>
        <dsp:cNvPr id="0" name=""/>
        <dsp:cNvSpPr/>
      </dsp:nvSpPr>
      <dsp:spPr>
        <a:xfrm>
          <a:off x="531010" y="3527167"/>
          <a:ext cx="691766" cy="691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2CC1D-1EE2-479F-8D8F-2DFCF68AE390}">
      <dsp:nvSpPr>
        <dsp:cNvPr id="0" name=""/>
        <dsp:cNvSpPr/>
      </dsp:nvSpPr>
      <dsp:spPr>
        <a:xfrm>
          <a:off x="421673" y="4426359"/>
          <a:ext cx="6584752" cy="55341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7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Общесистемное обеспечение безопасности полетов. Риск-ориентированная модель.</a:t>
          </a:r>
        </a:p>
      </dsp:txBody>
      <dsp:txXfrm>
        <a:off x="421673" y="4426359"/>
        <a:ext cx="6584752" cy="553413"/>
      </dsp:txXfrm>
    </dsp:sp>
    <dsp:sp modelId="{93862B71-D6B9-4B8F-B6BE-0EE9A4BF1384}">
      <dsp:nvSpPr>
        <dsp:cNvPr id="0" name=""/>
        <dsp:cNvSpPr/>
      </dsp:nvSpPr>
      <dsp:spPr>
        <a:xfrm>
          <a:off x="75790" y="4357182"/>
          <a:ext cx="691766" cy="691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F4730-CBE7-4DBF-8BEB-F3D609B34BD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51575-0D42-4951-BDF2-285E59AC6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9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Про докладчика и проект</a:t>
            </a:r>
          </a:p>
          <a:p>
            <a:endParaRPr lang="ru-RU" dirty="0"/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Михаил Липатов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Проект, название, его суть без подробностей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НТИ - запущен в 2019 году в рамках НТИ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Аэронет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реализации ДК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Аэронет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277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нацелены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первую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очередь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взаимодействия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всех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участников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движения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несе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грегированном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воздушном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пространстве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этого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используем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системы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ВД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большой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авиации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наблюдение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идут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объединяемых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счёт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единой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единой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концепции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технологии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единую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картину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этого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пилота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именно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пилотируемый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авиация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сейчас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там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сетецентрической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подходу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сервис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ориентирован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архитектуре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можем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интегрировать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другими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 бортовой модуль или НСУ: 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Производители применяют свои стандарты, мы унифицируем обмен данными между всеми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НСУ пока что не поддерживает режим реального времени, никто из разработчиков аналогичных решений не может обеспечить выполнение сервисов реального времени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Применение бортового модуля обеспечивает ГК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ОрВД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доверенной информацией (данными) 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2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современной ситуации незащищенная система представляет собой заманчивую цель для злоумышленников.</a:t>
            </a:r>
          </a:p>
          <a:p>
            <a:r>
              <a:rPr lang="ru-RU" dirty="0"/>
              <a:t>… начиная от подмены идентификации заканчивая выдачей «ложных» команд …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 Системе </a:t>
            </a:r>
            <a:r>
              <a:rPr lang="en-US" dirty="0"/>
              <a:t>RUTM </a:t>
            </a:r>
            <a:r>
              <a:rPr lang="ru-RU" dirty="0"/>
              <a:t> вопросам </a:t>
            </a:r>
            <a:r>
              <a:rPr lang="ru-RU" dirty="0" err="1"/>
              <a:t>кибербезопасности</a:t>
            </a:r>
            <a:r>
              <a:rPr lang="ru-RU" dirty="0"/>
              <a:t> уделяется должное внимание.</a:t>
            </a:r>
          </a:p>
          <a:p>
            <a:endParaRPr lang="ru-RU" dirty="0"/>
          </a:p>
          <a:p>
            <a:r>
              <a:rPr lang="ru-RU" dirty="0"/>
              <a:t>Используется многоуровневая система защиты каналов передачи данных которая позволяет создать доверенную среду передачи информации, что в свою очередь формирует легитимный источник данных наблюдения.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85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Убрать?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проекта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отработка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макет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160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Летная база Концерна МАНС располагается на аэродроме Орловка в тверской области.</a:t>
            </a:r>
          </a:p>
          <a:p>
            <a:r>
              <a:rPr lang="ru-RU" dirty="0"/>
              <a:t>.</a:t>
            </a:r>
          </a:p>
          <a:p>
            <a:r>
              <a:rPr lang="ru-RU" dirty="0"/>
              <a:t>Аэродром обладает необходимым воздушным пространством, плотность населения в тверской области в районе аэродрома незначительная  , что крайне важно для полетов с испытательными целями.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384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Перспективы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RUTM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следующих этапах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Городская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аэромобильность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Риск-ориентированный подход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города - будет так: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выше плотность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погрешности в навигации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больше препятствий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сложнее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метео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риски выше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времени на принятие решений меньше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т.е. требуется система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наивсшего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уровня автоматизации, вплоть до автоматической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51575-0D42-4951-BDF2-285E59AC68B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64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нужно проекту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Нормативно-правовое регулирование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Пилотные зоны (зоны ЭПР)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51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8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Классы воздушного пространства, место РУТМ - РУТМ для всех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Отвечаем на вопросы: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есть классы ВП (выделить на слайде где работает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RUTM)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Где мы думаем будет работать РУТМ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каких ВС и где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сценарии реализует РУТМ</a:t>
            </a:r>
          </a:p>
          <a:p>
            <a:endParaRPr lang="ru-RU" dirty="0"/>
          </a:p>
          <a:p>
            <a:r>
              <a:rPr lang="ru-RU" dirty="0"/>
              <a:t>Что говорим:</a:t>
            </a:r>
          </a:p>
          <a:p>
            <a:endParaRPr lang="ru-RU" dirty="0"/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Куда именно все хотят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RUTM -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в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VLL/G/C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обеспечиваем функциональными сервисами еще и пилотируемую авиацию, обеспечиваем безопасность полета для всех участников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RUTM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707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Появление новых типов летательных аппаратов создало новые вызовы для системы УВД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наблюдать беспилотники?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обеспечивать связь?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управлять?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обеспечить безопасность полета?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обеспечить интеграцию в существующую систему УВД?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51575-0D42-4951-BDF2-285E59AC68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36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Уже завтра БВС будут в контролируемом ВП. 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вот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RUTM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раз с этой ситуацией позволит справиться.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требуется для интеграции?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связи, навигации и наблюдения, за БВС</a:t>
            </a:r>
          </a:p>
          <a:p>
            <a:b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БВС: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защита от "дурака"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облегченный доступ в ВП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безопасность выполнения операций при повышающейся плотности воздушного движения БВС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выполнение задач в классе С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ПВС: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пилот ПВС будет осведомлен об обстановке и система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RUTM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обеспечит ему бесконфликтное (приоритетное по отношению к БВС) выполнение своего плана полета, ему не придется выполнять для этого каких-либо действий)  (никаких слов про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EFB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т.д.)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экономия воздушного пространства (гибкое использование ВП)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86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 архитектуру: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архитектура делится на  Наземную часть + связь с ГК + бортовой сегмент + НСУ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НСУ это дублирующий канал управления в дополнение к УБМ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31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Сначала кратко о проекте:</a:t>
            </a:r>
            <a:br>
              <a:rPr lang="ru-RU" dirty="0"/>
            </a:br>
            <a:r>
              <a:rPr lang="ru-RU" dirty="0"/>
              <a:t>Целью проекта является создание механизма для проведения сертификации беспилотных авиационных систем, открытого для компаний-разработчиков.</a:t>
            </a:r>
          </a:p>
          <a:p>
            <a:r>
              <a:rPr lang="ru-RU" dirty="0"/>
              <a:t>При этом кроме проработки технологических барьеров проект преследует цель предложить разработчикам БВС (БАС) удобный для них механизм проведения испытания разрабатываемой техники и подготовки доказательной документации. Прорабатываются предложения по модернизации нормативной базы, для облегчения процесса сертификации типа ВС или введения более гибких способов сертификации, например, </a:t>
            </a:r>
            <a:r>
              <a:rPr lang="ru-RU" dirty="0" err="1"/>
              <a:t>сертификацции</a:t>
            </a:r>
            <a:r>
              <a:rPr lang="ru-RU" dirty="0"/>
              <a:t> по применению. При проработке прорабатывались программы МПТ по субсидированию сертификации для разработчиков, а так же механизмы предоставления инженерных услуг для тех разработчиков, которые в этом нуждаются.</a:t>
            </a:r>
          </a:p>
          <a:p>
            <a:endParaRPr lang="ru-RU" dirty="0"/>
          </a:p>
          <a:p>
            <a:r>
              <a:rPr lang="ru-RU" dirty="0"/>
              <a:t>Полигон БАС состоит из двух больших составляющих. Первая это летная платформа, для непосредственно проведения летных экспериментов и испытаний. Она состоит их технических средств по планированию, контролю безопасности и управлению процессом испытаний.  Вторая - цифровая платформа, которая позволяет проводить испытания цифровых моделей разработанных (или даже разрабатываемых) аппаратов. Она позволяет соотносить цифровые и летные испытания, формировать гибкие программы испытаний и готовить доказательную документацию.</a:t>
            </a:r>
          </a:p>
          <a:p>
            <a:endParaRPr lang="ru-RU" dirty="0"/>
          </a:p>
          <a:p>
            <a:r>
              <a:rPr lang="ru-RU" dirty="0"/>
              <a:t>Проектом предполагается, что Полигон БАС, в частности создаваемый в его ходе ЛИЦ коллективного пользования, будет оказывать услуги по сопровождению подготовки доказательных документов, проведению цифровых и летных испытаний, а так же как дополнительные услуги – разработка/оптимизация цифровых моделей, оптимизация программ испытаний за счет замещения реальных полетов цифровыми, и иные инженерные задачи, которые могут потребоваться пользователям.</a:t>
            </a:r>
          </a:p>
          <a:p>
            <a:endParaRPr lang="ru-RU" dirty="0"/>
          </a:p>
          <a:p>
            <a:r>
              <a:rPr lang="ru-RU" dirty="0"/>
              <a:t>Пользователи Полигона БАС (ЛИЦ) это:</a:t>
            </a:r>
          </a:p>
          <a:p>
            <a:pPr marL="171450" indent="-171450">
              <a:buFontTx/>
              <a:buChar char="-"/>
            </a:pPr>
            <a:r>
              <a:rPr lang="ru-RU" dirty="0"/>
              <a:t>Непосредственно разработчики БАС, в интересах которых разрабатываются средства полигона</a:t>
            </a:r>
          </a:p>
          <a:p>
            <a:pPr marL="171450" indent="-171450">
              <a:buFontTx/>
              <a:buChar char="-"/>
            </a:pPr>
            <a:r>
              <a:rPr lang="ru-RU" dirty="0"/>
              <a:t>Разработчики сервисов на базе применения БАС</a:t>
            </a:r>
          </a:p>
          <a:p>
            <a:pPr marL="171450" indent="-171450">
              <a:buFontTx/>
              <a:buChar char="-"/>
            </a:pPr>
            <a:r>
              <a:rPr lang="ru-RU" dirty="0"/>
              <a:t>Разработчики полезных нагрузок и оборудования БАС</a:t>
            </a:r>
          </a:p>
          <a:p>
            <a:pPr marL="171450" indent="-171450">
              <a:buFontTx/>
              <a:buChar char="-"/>
            </a:pPr>
            <a:r>
              <a:rPr lang="ru-RU" dirty="0"/>
              <a:t>Компании, занимающиеся исследованиями с применением БАС.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51575-0D42-4951-BDF2-285E59AC68B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39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Сначала кратко о проекте:</a:t>
            </a:r>
            <a:br>
              <a:rPr lang="ru-RU" dirty="0"/>
            </a:br>
            <a:r>
              <a:rPr lang="ru-RU" dirty="0"/>
              <a:t>Целью проекта является создание механизма для проведения сертификации беспилотных авиационных систем, открытого для компаний-разработчиков.</a:t>
            </a:r>
          </a:p>
          <a:p>
            <a:r>
              <a:rPr lang="ru-RU" dirty="0"/>
              <a:t>При этом кроме проработки технологических барьеров проект преследует цель предложить разработчикам БВС (БАС) удобный для них механизм проведения испытания разрабатываемой техники и подготовки доказательной документации. Прорабатываются предложения по модернизации нормативной базы, для облегчения процесса сертификации типа ВС или введения более гибких способов сертификации, например, </a:t>
            </a:r>
            <a:r>
              <a:rPr lang="ru-RU" dirty="0" err="1"/>
              <a:t>сертификацции</a:t>
            </a:r>
            <a:r>
              <a:rPr lang="ru-RU" dirty="0"/>
              <a:t> по применению. При проработке прорабатывались программы МПТ по субсидированию сертификации для разработчиков, а так же механизмы предоставления инженерных услуг для тех разработчиков, которые в этом нуждаются.</a:t>
            </a:r>
          </a:p>
          <a:p>
            <a:endParaRPr lang="ru-RU" dirty="0"/>
          </a:p>
          <a:p>
            <a:r>
              <a:rPr lang="ru-RU" dirty="0"/>
              <a:t>Полигон БАС состоит из двух больших составляющих. Первая это летная платформа, для непосредственно проведения летных экспериментов и испытаний. Она состоит их технических средств по планированию, контролю безопасности и управлению процессом испытаний.  Вторая - цифровая платформа, которая позволяет проводить испытания цифровых моделей разработанных (или даже разрабатываемых) аппаратов. Она позволяет соотносить цифровые и летные испытания, формировать гибкие программы испытаний и готовить доказательную документацию.</a:t>
            </a:r>
          </a:p>
          <a:p>
            <a:endParaRPr lang="ru-RU" dirty="0"/>
          </a:p>
          <a:p>
            <a:r>
              <a:rPr lang="ru-RU" dirty="0"/>
              <a:t>Проектом предполагается, что Полигон БАС, в частности создаваемый в его ходе ЛИЦ коллективного пользования, будет оказывать услуги по сопровождению подготовки доказательных документов, проведению цифровых и летных испытаний, а так же как дополнительные услуги – разработка/оптимизация цифровых моделей, оптимизация программ испытаний за счет замещения реальных полетов цифровыми, и иные инженерные задачи, которые могут потребоваться пользователям.</a:t>
            </a:r>
          </a:p>
          <a:p>
            <a:endParaRPr lang="ru-RU" dirty="0"/>
          </a:p>
          <a:p>
            <a:r>
              <a:rPr lang="ru-RU" dirty="0"/>
              <a:t>Пользователи Полигона БАС (ЛИЦ) это:</a:t>
            </a:r>
          </a:p>
          <a:p>
            <a:pPr marL="171450" indent="-171450">
              <a:buFontTx/>
              <a:buChar char="-"/>
            </a:pPr>
            <a:r>
              <a:rPr lang="ru-RU" dirty="0"/>
              <a:t>Непосредственно разработчики БАС, в интересах которых разрабатываются средства полигона</a:t>
            </a:r>
          </a:p>
          <a:p>
            <a:pPr marL="171450" indent="-171450">
              <a:buFontTx/>
              <a:buChar char="-"/>
            </a:pPr>
            <a:r>
              <a:rPr lang="ru-RU" dirty="0"/>
              <a:t>Разработчики сервисов на базе применения БАС</a:t>
            </a:r>
          </a:p>
          <a:p>
            <a:pPr marL="171450" indent="-171450">
              <a:buFontTx/>
              <a:buChar char="-"/>
            </a:pPr>
            <a:r>
              <a:rPr lang="ru-RU" dirty="0"/>
              <a:t>Разработчики полезных нагрузок и оборудования БАС</a:t>
            </a:r>
          </a:p>
          <a:p>
            <a:pPr marL="171450" indent="-171450">
              <a:buFontTx/>
              <a:buChar char="-"/>
            </a:pPr>
            <a:r>
              <a:rPr lang="ru-RU" dirty="0"/>
              <a:t>Компании, занимающиеся исследованиями с применением БАС.</a:t>
            </a:r>
          </a:p>
        </p:txBody>
      </p:sp>
    </p:spTree>
    <p:extLst>
      <p:ext uri="{BB962C8B-B14F-4D97-AF65-F5344CB8AC3E}">
        <p14:creationId xmlns:p14="http://schemas.microsoft.com/office/powerpoint/2010/main" val="846339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Итак, цифровые испытания могут помочь оптимизации процесса.</a:t>
            </a:r>
          </a:p>
          <a:p>
            <a:r>
              <a:rPr lang="ru-RU" dirty="0"/>
              <a:t>Из чего состоит цифровая платформа?</a:t>
            </a:r>
          </a:p>
          <a:p>
            <a:r>
              <a:rPr lang="ru-RU" dirty="0"/>
              <a:t>4 основных компонента:</a:t>
            </a:r>
            <a:br>
              <a:rPr lang="ru-RU" dirty="0"/>
            </a:br>
            <a:r>
              <a:rPr lang="ru-RU" dirty="0"/>
              <a:t>- информационные системы – это реализуемые в проекте технические средства</a:t>
            </a:r>
          </a:p>
          <a:p>
            <a:pPr marL="171450" indent="-171450">
              <a:buFontTx/>
              <a:buChar char="-"/>
            </a:pPr>
            <a:r>
              <a:rPr lang="ru-RU" dirty="0"/>
              <a:t>Нормативное обеспечение – регламентирующее применение ЦП</a:t>
            </a:r>
          </a:p>
          <a:p>
            <a:pPr marL="171450" indent="-171450">
              <a:buFontTx/>
              <a:buChar char="-"/>
            </a:pPr>
            <a:r>
              <a:rPr lang="ru-RU" dirty="0"/>
              <a:t>- экономическое обеспечение – предлагаемые разработчикам (и не только ) услуги</a:t>
            </a:r>
          </a:p>
          <a:p>
            <a:pPr marL="171450" indent="-171450">
              <a:buFontTx/>
              <a:buChar char="-"/>
            </a:pPr>
            <a:r>
              <a:rPr lang="ru-RU" dirty="0"/>
              <a:t>и важный компонент, который не входит в проект Полигон БАС – это готовность разработчика к применению цифровых методов с самого начала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3994287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Технологии – борт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Модуль доступа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связь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навигация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наблюдение </a:t>
            </a:r>
          </a:p>
          <a:p>
            <a:b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Наблюдение</a:t>
            </a:r>
          </a:p>
          <a:p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Геофенсинг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геокейджинг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борту (скоординированное с землей или автономное)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отсутствии связи бортовой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работает как последний рубеж, когда конфликт начинается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Земля - работает на упреждение, не доводя до конфликтов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подробное объяснение: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Бортовой модуль может обработать ограниченное количество ВС, и рассчитанный маневр в ближайшем будущем может приводить к новым потенциальным  конфликтам.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Наземный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имеет больше вычислительных возможностей и возможностей наблюдения (необорудованные ВС), поэтому на земле рассчитываются маневры с меньшей вероятностью приводящие к последующим потенциальным конфликтам. При наличии связи с землей бортовой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должен "подчиниться" земле.</a:t>
            </a:r>
          </a:p>
          <a:p>
            <a:b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ru-RU" dirty="0"/>
            </a:b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5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72CC-F9B8-4087-88A1-C1EFB3E95BB6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6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72CC-F9B8-4087-88A1-C1EFB3E95BB6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72CC-F9B8-4087-88A1-C1EFB3E95BB6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63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1219AD9-34B1-4C27-8648-E7D7C69C07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365" y="3013675"/>
            <a:ext cx="10787270" cy="830649"/>
          </a:xfrm>
        </p:spPr>
        <p:txBody>
          <a:bodyPr rtlCol="0" anchor="ctr"/>
          <a:lstStyle>
            <a:lvl1pPr algn="ctr">
              <a:defRPr sz="6000" spc="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40849B93-E2CE-4654-9EC7-7DFA141A55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70275" y="3890624"/>
            <a:ext cx="5251450" cy="365125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sz="2400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3619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-разделитель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242487" y="683328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209064"/>
            <a:ext cx="5251450" cy="365125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buNone/>
              <a:defRPr sz="24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520779"/>
            <a:ext cx="5251450" cy="1661297"/>
          </a:xfrm>
        </p:spPr>
        <p:txBody>
          <a:bodyPr rtlCol="0" anchor="ctr"/>
          <a:lstStyle>
            <a:lvl1pPr algn="l">
              <a:defRPr sz="6000" spc="3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57761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A27944-63F0-4B2F-AD45-448C6DF7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DAC0D-26BC-4E19-94BF-7F158080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3BDE4-1CD0-AC4C-A2A9-C858427B0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67265051-1E5A-D844-BA21-38331551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690117"/>
            <a:ext cx="10989920" cy="448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2914F6FF-E574-0340-AD3E-E6747297E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4519" y="1262642"/>
            <a:ext cx="11002962" cy="353872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spc="600">
                <a:solidFill>
                  <a:srgbClr val="898989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72170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7754" y="365125"/>
            <a:ext cx="6043246" cy="573989"/>
          </a:xfrm>
        </p:spPr>
        <p:txBody>
          <a:bodyPr rtlCol="0" anchor="ctr">
            <a:noAutofit/>
          </a:bodyPr>
          <a:lstStyle>
            <a:lvl1pPr algn="l">
              <a:defRPr sz="3600" spc="300"/>
            </a:lvl1pPr>
          </a:lstStyle>
          <a:p>
            <a:pPr rtl="0"/>
            <a:r>
              <a:rPr lang="ru-RU" noProof="0"/>
              <a:t>ОБРАЗЕЦ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4" y="1625512"/>
            <a:ext cx="6043246" cy="4636392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 sz="14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2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7754" y="1003687"/>
            <a:ext cx="6043246" cy="365125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416550" cy="6846932"/>
          </a:xfr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Номер слайда 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05818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damir_ch\Documents\стамбул 2018-06-01\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2192000" cy="91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07435" y="213916"/>
            <a:ext cx="5184576" cy="766812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z="2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ТЕКСТ ВЫРОВНЯТЬ СНИЗУ </a:t>
            </a:r>
            <a:r>
              <a:rPr lang="ru-RU" sz="2000" baseline="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</a:p>
          <a:p>
            <a:r>
              <a:rPr lang="ru-RU" sz="2000" baseline="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ВСЕ ЗАГЛАВНЫЕ</a:t>
            </a:r>
            <a:endParaRPr lang="en-US" sz="2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9179595" y="222476"/>
            <a:ext cx="2714124" cy="4070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61" y="81662"/>
            <a:ext cx="8914644" cy="662780"/>
          </a:xfrm>
        </p:spPr>
        <p:txBody>
          <a:bodyPr>
            <a:normAutofit/>
          </a:bodyPr>
          <a:lstStyle>
            <a:lvl1pPr>
              <a:defRPr sz="2215" b="1" cap="all" baseline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5417" y="6387861"/>
            <a:ext cx="27432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64C4C8B2-C7A6-0847-A9D3-11E90A4CEB8E}" type="datetime3">
              <a:rPr lang="ru-RU" smtClean="0"/>
              <a:pPr/>
              <a:t>13/05/21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42494" y="6412494"/>
            <a:ext cx="4507017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2016 © 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42196" y="6412494"/>
            <a:ext cx="27432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00045" y="744450"/>
            <a:ext cx="11591925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845697" y="6426965"/>
            <a:ext cx="833947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/>
          <p:cNvGrpSpPr/>
          <p:nvPr userDrawn="1"/>
        </p:nvGrpSpPr>
        <p:grpSpPr>
          <a:xfrm>
            <a:off x="11075813" y="6426965"/>
            <a:ext cx="833947" cy="4"/>
            <a:chOff x="658813" y="800103"/>
            <a:chExt cx="833946" cy="4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 userDrawn="1"/>
        </p:nvGrpSpPr>
        <p:grpSpPr>
          <a:xfrm>
            <a:off x="293432" y="6336258"/>
            <a:ext cx="177875" cy="177875"/>
            <a:chOff x="8326225" y="81662"/>
            <a:chExt cx="334824" cy="334824"/>
          </a:xfrm>
        </p:grpSpPr>
        <p:cxnSp>
          <p:nvCxnSpPr>
            <p:cNvPr id="33" name="Прямая соединительная линия 32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Объект 2"/>
          <p:cNvSpPr>
            <a:spLocks noGrp="1"/>
          </p:cNvSpPr>
          <p:nvPr>
            <p:ph idx="13"/>
          </p:nvPr>
        </p:nvSpPr>
        <p:spPr>
          <a:xfrm>
            <a:off x="732659" y="1003856"/>
            <a:ext cx="11164592" cy="5179235"/>
          </a:xfrm>
          <a:prstGeom prst="rect">
            <a:avLst/>
          </a:prstGeom>
        </p:spPr>
        <p:txBody>
          <a:bodyPr lIns="91433" tIns="45716" rIns="91433" bIns="45716"/>
          <a:lstStyle>
            <a:lvl1pPr marL="332286" indent="-332286">
              <a:lnSpc>
                <a:spcPct val="100000"/>
              </a:lnSpc>
              <a:spcBef>
                <a:spcPts val="0"/>
              </a:spcBef>
              <a:spcAft>
                <a:spcPts val="1114"/>
              </a:spcAft>
              <a:buFont typeface="Arial" panose="020B0604020202020204" pitchFamily="34" charset="0"/>
              <a:buChar char="•"/>
              <a:defRPr sz="1846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  <a:lvl2pPr marL="717739" indent="-275798">
              <a:lnSpc>
                <a:spcPct val="100000"/>
              </a:lnSpc>
              <a:spcBef>
                <a:spcPts val="0"/>
              </a:spcBef>
              <a:spcAft>
                <a:spcPts val="929"/>
              </a:spcAft>
              <a:buSzPct val="100000"/>
              <a:buFont typeface="Calibri Light" panose="020F0302020204030204" pitchFamily="34" charset="0"/>
              <a:buChar char="-"/>
              <a:defRPr sz="1662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2pPr>
            <a:lvl3pPr marL="1106518" indent="-222632">
              <a:spcBef>
                <a:spcPts val="0"/>
              </a:spcBef>
              <a:spcAft>
                <a:spcPts val="835"/>
              </a:spcAft>
              <a:buSzPct val="85000"/>
              <a:buFont typeface="Wingdings" panose="05000000000000000000" pitchFamily="2" charset="2"/>
              <a:buChar char="§"/>
              <a:defRPr sz="1477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3pPr>
            <a:lvl4pPr marL="1477017" indent="-21100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292" b="0" i="0" baseline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4pPr>
            <a:lvl5pPr>
              <a:defRPr sz="1292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82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pos="7491">
          <p15:clr>
            <a:srgbClr val="FBAE40"/>
          </p15:clr>
        </p15:guide>
        <p15:guide id="6" orient="horz" pos="3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72CC-F9B8-4087-88A1-C1EFB3E95BB6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72CC-F9B8-4087-88A1-C1EFB3E95BB6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2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72CC-F9B8-4087-88A1-C1EFB3E95BB6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9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72CC-F9B8-4087-88A1-C1EFB3E95BB6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0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72CC-F9B8-4087-88A1-C1EFB3E95BB6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98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72CC-F9B8-4087-88A1-C1EFB3E95BB6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80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72CC-F9B8-4087-88A1-C1EFB3E95BB6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6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72CC-F9B8-4087-88A1-C1EFB3E95BB6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7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72CC-F9B8-4087-88A1-C1EFB3E95BB6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1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11.jpe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jpeg"/><Relationship Id="rId5" Type="http://schemas.openxmlformats.org/officeDocument/2006/relationships/image" Target="../media/image11.jpeg"/><Relationship Id="rId4" Type="http://schemas.openxmlformats.org/officeDocument/2006/relationships/hyperlink" Target="mailto:info@astra-jsc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4.wdp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5" Type="http://schemas.microsoft.com/office/2007/relationships/hdphoto" Target="../media/hdphoto5.wdp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microsoft.com/office/2007/relationships/hdphoto" Target="../media/hdphoto2.wdp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gif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18509"/>
          <a:stretch/>
        </p:blipFill>
        <p:spPr>
          <a:xfrm>
            <a:off x="0" y="870017"/>
            <a:ext cx="12192000" cy="5987983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9F9DAD-F6B0-4ECC-8632-4B5E05098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40000">
                <a:srgbClr val="01023B">
                  <a:alpha val="17000"/>
                </a:srgbClr>
              </a:gs>
              <a:gs pos="0">
                <a:schemeClr val="accent1">
                  <a:alpha val="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F7706BE-EF2E-459C-8778-01DDD354C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37" y="2743161"/>
            <a:ext cx="10699926" cy="2846919"/>
          </a:xfrm>
        </p:spPr>
        <p:txBody>
          <a:bodyPr rtlCol="0">
            <a:normAutofit fontScale="90000"/>
          </a:bodyPr>
          <a:lstStyle/>
          <a:p>
            <a:pPr algn="l"/>
            <a:r>
              <a:rPr lang="en-US" sz="4000" dirty="0">
                <a:latin typeface="Franklin Gothic Book" panose="020B0503020102020204" pitchFamily="34" charset="0"/>
              </a:rPr>
              <a:t>RUTM1 </a:t>
            </a:r>
            <a:r>
              <a:rPr lang="ru-RU" sz="4000" dirty="0">
                <a:latin typeface="Franklin Gothic Book" panose="020B0503020102020204" pitchFamily="34" charset="0"/>
              </a:rPr>
              <a:t>и интеграция БВС в общее воздушное пространство РФ.</a:t>
            </a:r>
            <a:br>
              <a:rPr lang="ru-RU" sz="4000" dirty="0">
                <a:latin typeface="Franklin Gothic Book" panose="020B0503020102020204" pitchFamily="34" charset="0"/>
              </a:rPr>
            </a:br>
            <a:br>
              <a:rPr lang="ru-RU" sz="4000" dirty="0">
                <a:latin typeface="Franklin Gothic Book" panose="020B0503020102020204" pitchFamily="34" charset="0"/>
              </a:rPr>
            </a:br>
            <a:br>
              <a:rPr lang="ru-RU" sz="4000" dirty="0">
                <a:latin typeface="Franklin Gothic Book" panose="020B0503020102020204" pitchFamily="34" charset="0"/>
              </a:rPr>
            </a:br>
            <a:br>
              <a:rPr lang="ru-RU" sz="4000" dirty="0">
                <a:latin typeface="Franklin Gothic Book" panose="020B0503020102020204" pitchFamily="34" charset="0"/>
              </a:rPr>
            </a:br>
            <a:r>
              <a:rPr lang="ru-RU" sz="4000" dirty="0">
                <a:latin typeface="Franklin Gothic Book" panose="020B0503020102020204" pitchFamily="34" charset="0"/>
              </a:rPr>
              <a:t>*</a:t>
            </a:r>
            <a:r>
              <a:rPr lang="en-US" sz="2400" dirty="0">
                <a:latin typeface="Franklin Gothic Book" panose="020B0503020102020204" pitchFamily="34" charset="0"/>
              </a:rPr>
              <a:t>RUTM1 - </a:t>
            </a:r>
            <a:r>
              <a:rPr lang="ru-RU" sz="2400" dirty="0">
                <a:latin typeface="Franklin Gothic Book" panose="020B0503020102020204" pitchFamily="34" charset="0"/>
              </a:rPr>
              <a:t>система информационного обеспечения полетов БВС</a:t>
            </a:r>
            <a:endParaRPr lang="en-US" sz="4000" dirty="0">
              <a:latin typeface="Franklin Gothic Book" panose="020B0503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49060"/>
            <a:ext cx="12192000" cy="110490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6351" y="5676900"/>
            <a:ext cx="7410450" cy="870015"/>
          </a:xfrm>
        </p:spPr>
        <p:txBody>
          <a:bodyPr rtlCol="0">
            <a:normAutofit/>
          </a:bodyPr>
          <a:lstStyle/>
          <a:p>
            <a:pPr lvl="1">
              <a:lnSpc>
                <a:spcPct val="120000"/>
              </a:lnSpc>
            </a:pPr>
            <a:r>
              <a:rPr lang="ru-RU" sz="2400" dirty="0">
                <a:solidFill>
                  <a:schemeClr val="bg1"/>
                </a:solidFill>
              </a:rPr>
              <a:t>Докладчик: руководитель проекта Липатов М.И.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294" y="0"/>
            <a:ext cx="2322706" cy="11048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7"/>
            <a:ext cx="2085975" cy="10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16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4D671F4D-9614-41E9-BA0C-7977DEBBBBB3}"/>
              </a:ext>
            </a:extLst>
          </p:cNvPr>
          <p:cNvSpPr txBox="1">
            <a:spLocks/>
          </p:cNvSpPr>
          <p:nvPr/>
        </p:nvSpPr>
        <p:spPr>
          <a:xfrm>
            <a:off x="372862" y="1"/>
            <a:ext cx="11819137" cy="692458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</a:rPr>
              <a:t>ТЕХНОЛОГИИ ОБЕСПЕЧЕНИЯ СИСТЕМЫ</a:t>
            </a:r>
            <a:endParaRPr lang="ru-RU" sz="2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692457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6" b="3305"/>
          <a:stretch/>
        </p:blipFill>
        <p:spPr>
          <a:xfrm>
            <a:off x="-1" y="828675"/>
            <a:ext cx="12192000" cy="6238875"/>
          </a:xfrm>
          <a:prstGeom prst="rect">
            <a:avLst/>
          </a:prstGeom>
        </p:spPr>
      </p:pic>
      <p:sp>
        <p:nvSpPr>
          <p:cNvPr id="3" name="Полилиния 2">
            <a:extLst>
              <a:ext uri="{FF2B5EF4-FFF2-40B4-BE49-F238E27FC236}">
                <a16:creationId xmlns:a16="http://schemas.microsoft.com/office/drawing/2014/main" id="{2073C078-6C58-404E-889E-11BEF9ED840E}"/>
              </a:ext>
            </a:extLst>
          </p:cNvPr>
          <p:cNvSpPr/>
          <p:nvPr/>
        </p:nvSpPr>
        <p:spPr>
          <a:xfrm>
            <a:off x="1189148" y="2862611"/>
            <a:ext cx="11002852" cy="1315844"/>
          </a:xfrm>
          <a:custGeom>
            <a:avLst/>
            <a:gdLst>
              <a:gd name="connsiteX0" fmla="*/ 269420 w 7781456"/>
              <a:gd name="connsiteY0" fmla="*/ 78059 h 1315844"/>
              <a:gd name="connsiteX1" fmla="*/ 392084 w 7781456"/>
              <a:gd name="connsiteY1" fmla="*/ 89210 h 1315844"/>
              <a:gd name="connsiteX2" fmla="*/ 503596 w 7781456"/>
              <a:gd name="connsiteY2" fmla="*/ 78059 h 1315844"/>
              <a:gd name="connsiteX3" fmla="*/ 726620 w 7781456"/>
              <a:gd name="connsiteY3" fmla="*/ 55757 h 1315844"/>
              <a:gd name="connsiteX4" fmla="*/ 2020162 w 7781456"/>
              <a:gd name="connsiteY4" fmla="*/ 33454 h 1315844"/>
              <a:gd name="connsiteX5" fmla="*/ 2098220 w 7781456"/>
              <a:gd name="connsiteY5" fmla="*/ 22303 h 1315844"/>
              <a:gd name="connsiteX6" fmla="*/ 2354698 w 7781456"/>
              <a:gd name="connsiteY6" fmla="*/ 0 h 1315844"/>
              <a:gd name="connsiteX7" fmla="*/ 2566572 w 7781456"/>
              <a:gd name="connsiteY7" fmla="*/ 22303 h 1315844"/>
              <a:gd name="connsiteX8" fmla="*/ 2644630 w 7781456"/>
              <a:gd name="connsiteY8" fmla="*/ 33454 h 1315844"/>
              <a:gd name="connsiteX9" fmla="*/ 2744991 w 7781456"/>
              <a:gd name="connsiteY9" fmla="*/ 55757 h 1315844"/>
              <a:gd name="connsiteX10" fmla="*/ 2823050 w 7781456"/>
              <a:gd name="connsiteY10" fmla="*/ 66908 h 1315844"/>
              <a:gd name="connsiteX11" fmla="*/ 3012620 w 7781456"/>
              <a:gd name="connsiteY11" fmla="*/ 89210 h 1315844"/>
              <a:gd name="connsiteX12" fmla="*/ 3168738 w 7781456"/>
              <a:gd name="connsiteY12" fmla="*/ 122664 h 1315844"/>
              <a:gd name="connsiteX13" fmla="*/ 3235645 w 7781456"/>
              <a:gd name="connsiteY13" fmla="*/ 133815 h 1315844"/>
              <a:gd name="connsiteX14" fmla="*/ 3313703 w 7781456"/>
              <a:gd name="connsiteY14" fmla="*/ 156117 h 1315844"/>
              <a:gd name="connsiteX15" fmla="*/ 3391762 w 7781456"/>
              <a:gd name="connsiteY15" fmla="*/ 178420 h 1315844"/>
              <a:gd name="connsiteX16" fmla="*/ 3503274 w 7781456"/>
              <a:gd name="connsiteY16" fmla="*/ 245327 h 1315844"/>
              <a:gd name="connsiteX17" fmla="*/ 3581333 w 7781456"/>
              <a:gd name="connsiteY17" fmla="*/ 289932 h 1315844"/>
              <a:gd name="connsiteX18" fmla="*/ 3670542 w 7781456"/>
              <a:gd name="connsiteY18" fmla="*/ 390293 h 1315844"/>
              <a:gd name="connsiteX19" fmla="*/ 3692845 w 7781456"/>
              <a:gd name="connsiteY19" fmla="*/ 423747 h 1315844"/>
              <a:gd name="connsiteX20" fmla="*/ 3703996 w 7781456"/>
              <a:gd name="connsiteY20" fmla="*/ 457200 h 1315844"/>
              <a:gd name="connsiteX21" fmla="*/ 3726298 w 7781456"/>
              <a:gd name="connsiteY21" fmla="*/ 490654 h 1315844"/>
              <a:gd name="connsiteX22" fmla="*/ 3748601 w 7781456"/>
              <a:gd name="connsiteY22" fmla="*/ 535259 h 1315844"/>
              <a:gd name="connsiteX23" fmla="*/ 3782055 w 7781456"/>
              <a:gd name="connsiteY23" fmla="*/ 613317 h 1315844"/>
              <a:gd name="connsiteX24" fmla="*/ 3804357 w 7781456"/>
              <a:gd name="connsiteY24" fmla="*/ 691376 h 1315844"/>
              <a:gd name="connsiteX25" fmla="*/ 3826659 w 7781456"/>
              <a:gd name="connsiteY25" fmla="*/ 735981 h 1315844"/>
              <a:gd name="connsiteX26" fmla="*/ 3860113 w 7781456"/>
              <a:gd name="connsiteY26" fmla="*/ 814039 h 1315844"/>
              <a:gd name="connsiteX27" fmla="*/ 3915869 w 7781456"/>
              <a:gd name="connsiteY27" fmla="*/ 858644 h 1315844"/>
              <a:gd name="connsiteX28" fmla="*/ 3938172 w 7781456"/>
              <a:gd name="connsiteY28" fmla="*/ 880947 h 1315844"/>
              <a:gd name="connsiteX29" fmla="*/ 4005079 w 7781456"/>
              <a:gd name="connsiteY29" fmla="*/ 947854 h 1315844"/>
              <a:gd name="connsiteX30" fmla="*/ 4038533 w 7781456"/>
              <a:gd name="connsiteY30" fmla="*/ 959005 h 1315844"/>
              <a:gd name="connsiteX31" fmla="*/ 4250406 w 7781456"/>
              <a:gd name="connsiteY31" fmla="*/ 992459 h 1315844"/>
              <a:gd name="connsiteX32" fmla="*/ 4317313 w 7781456"/>
              <a:gd name="connsiteY32" fmla="*/ 1003610 h 1315844"/>
              <a:gd name="connsiteX33" fmla="*/ 4618396 w 7781456"/>
              <a:gd name="connsiteY33" fmla="*/ 992459 h 1315844"/>
              <a:gd name="connsiteX34" fmla="*/ 4874874 w 7781456"/>
              <a:gd name="connsiteY34" fmla="*/ 970157 h 1315844"/>
              <a:gd name="connsiteX35" fmla="*/ 4941781 w 7781456"/>
              <a:gd name="connsiteY35" fmla="*/ 959005 h 1315844"/>
              <a:gd name="connsiteX36" fmla="*/ 5198259 w 7781456"/>
              <a:gd name="connsiteY36" fmla="*/ 947854 h 1315844"/>
              <a:gd name="connsiteX37" fmla="*/ 5911938 w 7781456"/>
              <a:gd name="connsiteY37" fmla="*/ 925552 h 1315844"/>
              <a:gd name="connsiteX38" fmla="*/ 6447196 w 7781456"/>
              <a:gd name="connsiteY38" fmla="*/ 903249 h 1315844"/>
              <a:gd name="connsiteX39" fmla="*/ 6592162 w 7781456"/>
              <a:gd name="connsiteY39" fmla="*/ 892098 h 1315844"/>
              <a:gd name="connsiteX40" fmla="*/ 7105118 w 7781456"/>
              <a:gd name="connsiteY40" fmla="*/ 858644 h 1315844"/>
              <a:gd name="connsiteX41" fmla="*/ 7172025 w 7781456"/>
              <a:gd name="connsiteY41" fmla="*/ 847493 h 1315844"/>
              <a:gd name="connsiteX42" fmla="*/ 7372747 w 7781456"/>
              <a:gd name="connsiteY42" fmla="*/ 825191 h 1315844"/>
              <a:gd name="connsiteX43" fmla="*/ 7417352 w 7781456"/>
              <a:gd name="connsiteY43" fmla="*/ 814039 h 1315844"/>
              <a:gd name="connsiteX44" fmla="*/ 7473108 w 7781456"/>
              <a:gd name="connsiteY44" fmla="*/ 802888 h 1315844"/>
              <a:gd name="connsiteX45" fmla="*/ 7751889 w 7781456"/>
              <a:gd name="connsiteY45" fmla="*/ 836342 h 1315844"/>
              <a:gd name="connsiteX46" fmla="*/ 7763040 w 7781456"/>
              <a:gd name="connsiteY46" fmla="*/ 869796 h 1315844"/>
              <a:gd name="connsiteX47" fmla="*/ 7774191 w 7781456"/>
              <a:gd name="connsiteY47" fmla="*/ 1103971 h 1315844"/>
              <a:gd name="connsiteX48" fmla="*/ 7763040 w 7781456"/>
              <a:gd name="connsiteY48" fmla="*/ 1215483 h 1315844"/>
              <a:gd name="connsiteX49" fmla="*/ 7528864 w 7781456"/>
              <a:gd name="connsiteY49" fmla="*/ 1226635 h 1315844"/>
              <a:gd name="connsiteX50" fmla="*/ 7105118 w 7781456"/>
              <a:gd name="connsiteY50" fmla="*/ 1237786 h 1315844"/>
              <a:gd name="connsiteX51" fmla="*/ 6993606 w 7781456"/>
              <a:gd name="connsiteY51" fmla="*/ 1248937 h 1315844"/>
              <a:gd name="connsiteX52" fmla="*/ 6737128 w 7781456"/>
              <a:gd name="connsiteY52" fmla="*/ 1271239 h 1315844"/>
              <a:gd name="connsiteX53" fmla="*/ 6279928 w 7781456"/>
              <a:gd name="connsiteY53" fmla="*/ 1282391 h 1315844"/>
              <a:gd name="connsiteX54" fmla="*/ 5454738 w 7781456"/>
              <a:gd name="connsiteY54" fmla="*/ 1304693 h 1315844"/>
              <a:gd name="connsiteX55" fmla="*/ 4451128 w 7781456"/>
              <a:gd name="connsiteY55" fmla="*/ 1315844 h 1315844"/>
              <a:gd name="connsiteX56" fmla="*/ 3793206 w 7781456"/>
              <a:gd name="connsiteY56" fmla="*/ 1293542 h 1315844"/>
              <a:gd name="connsiteX57" fmla="*/ 3681694 w 7781456"/>
              <a:gd name="connsiteY57" fmla="*/ 1271239 h 1315844"/>
              <a:gd name="connsiteX58" fmla="*/ 3603635 w 7781456"/>
              <a:gd name="connsiteY58" fmla="*/ 1248937 h 1315844"/>
              <a:gd name="connsiteX59" fmla="*/ 3570181 w 7781456"/>
              <a:gd name="connsiteY59" fmla="*/ 1215483 h 1315844"/>
              <a:gd name="connsiteX60" fmla="*/ 3480972 w 7781456"/>
              <a:gd name="connsiteY60" fmla="*/ 1103971 h 1315844"/>
              <a:gd name="connsiteX61" fmla="*/ 3469820 w 7781456"/>
              <a:gd name="connsiteY61" fmla="*/ 1070517 h 1315844"/>
              <a:gd name="connsiteX62" fmla="*/ 3458669 w 7781456"/>
              <a:gd name="connsiteY62" fmla="*/ 1025913 h 1315844"/>
              <a:gd name="connsiteX63" fmla="*/ 3436367 w 7781456"/>
              <a:gd name="connsiteY63" fmla="*/ 970157 h 1315844"/>
              <a:gd name="connsiteX64" fmla="*/ 3425216 w 7781456"/>
              <a:gd name="connsiteY64" fmla="*/ 936703 h 1315844"/>
              <a:gd name="connsiteX65" fmla="*/ 3402913 w 7781456"/>
              <a:gd name="connsiteY65" fmla="*/ 892098 h 1315844"/>
              <a:gd name="connsiteX66" fmla="*/ 3369459 w 7781456"/>
              <a:gd name="connsiteY66" fmla="*/ 825191 h 1315844"/>
              <a:gd name="connsiteX67" fmla="*/ 3324855 w 7781456"/>
              <a:gd name="connsiteY67" fmla="*/ 747132 h 1315844"/>
              <a:gd name="connsiteX68" fmla="*/ 3269098 w 7781456"/>
              <a:gd name="connsiteY68" fmla="*/ 669074 h 1315844"/>
              <a:gd name="connsiteX69" fmla="*/ 3246796 w 7781456"/>
              <a:gd name="connsiteY69" fmla="*/ 646771 h 1315844"/>
              <a:gd name="connsiteX70" fmla="*/ 3224494 w 7781456"/>
              <a:gd name="connsiteY70" fmla="*/ 613317 h 1315844"/>
              <a:gd name="connsiteX71" fmla="*/ 3168738 w 7781456"/>
              <a:gd name="connsiteY71" fmla="*/ 557561 h 1315844"/>
              <a:gd name="connsiteX72" fmla="*/ 3135284 w 7781456"/>
              <a:gd name="connsiteY72" fmla="*/ 524108 h 1315844"/>
              <a:gd name="connsiteX73" fmla="*/ 3101830 w 7781456"/>
              <a:gd name="connsiteY73" fmla="*/ 490654 h 1315844"/>
              <a:gd name="connsiteX74" fmla="*/ 3023772 w 7781456"/>
              <a:gd name="connsiteY74" fmla="*/ 468352 h 1315844"/>
              <a:gd name="connsiteX75" fmla="*/ 2990318 w 7781456"/>
              <a:gd name="connsiteY75" fmla="*/ 457200 h 1315844"/>
              <a:gd name="connsiteX76" fmla="*/ 2912259 w 7781456"/>
              <a:gd name="connsiteY76" fmla="*/ 446049 h 1315844"/>
              <a:gd name="connsiteX77" fmla="*/ 2778445 w 7781456"/>
              <a:gd name="connsiteY77" fmla="*/ 457200 h 1315844"/>
              <a:gd name="connsiteX78" fmla="*/ 2577723 w 7781456"/>
              <a:gd name="connsiteY78" fmla="*/ 457200 h 1315844"/>
              <a:gd name="connsiteX79" fmla="*/ 2087069 w 7781456"/>
              <a:gd name="connsiteY79" fmla="*/ 434898 h 1315844"/>
              <a:gd name="connsiteX80" fmla="*/ 1930952 w 7781456"/>
              <a:gd name="connsiteY80" fmla="*/ 423747 h 1315844"/>
              <a:gd name="connsiteX81" fmla="*/ 1284181 w 7781456"/>
              <a:gd name="connsiteY81" fmla="*/ 412596 h 1315844"/>
              <a:gd name="connsiteX82" fmla="*/ 1206123 w 7781456"/>
              <a:gd name="connsiteY82" fmla="*/ 423747 h 1315844"/>
              <a:gd name="connsiteX83" fmla="*/ 46396 w 7781456"/>
              <a:gd name="connsiteY83" fmla="*/ 401444 h 1315844"/>
              <a:gd name="connsiteX84" fmla="*/ 1791 w 7781456"/>
              <a:gd name="connsiteY84" fmla="*/ 412596 h 1315844"/>
              <a:gd name="connsiteX85" fmla="*/ 35245 w 7781456"/>
              <a:gd name="connsiteY85" fmla="*/ 390293 h 1315844"/>
              <a:gd name="connsiteX86" fmla="*/ 79850 w 7781456"/>
              <a:gd name="connsiteY86" fmla="*/ 379142 h 1315844"/>
              <a:gd name="connsiteX87" fmla="*/ 113303 w 7781456"/>
              <a:gd name="connsiteY87" fmla="*/ 367991 h 1315844"/>
              <a:gd name="connsiteX88" fmla="*/ 124455 w 7781456"/>
              <a:gd name="connsiteY88" fmla="*/ 334537 h 1315844"/>
              <a:gd name="connsiteX89" fmla="*/ 213664 w 7781456"/>
              <a:gd name="connsiteY89" fmla="*/ 278781 h 1315844"/>
              <a:gd name="connsiteX90" fmla="*/ 247118 w 7781456"/>
              <a:gd name="connsiteY90" fmla="*/ 256478 h 1315844"/>
              <a:gd name="connsiteX91" fmla="*/ 191362 w 7781456"/>
              <a:gd name="connsiteY91" fmla="*/ 211874 h 1315844"/>
              <a:gd name="connsiteX92" fmla="*/ 235967 w 7781456"/>
              <a:gd name="connsiteY92" fmla="*/ 167269 h 1315844"/>
              <a:gd name="connsiteX93" fmla="*/ 269420 w 7781456"/>
              <a:gd name="connsiteY93" fmla="*/ 78059 h 131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7781456" h="1315844">
                <a:moveTo>
                  <a:pt x="269420" y="78059"/>
                </a:moveTo>
                <a:cubicBezTo>
                  <a:pt x="295439" y="65049"/>
                  <a:pt x="298555" y="100901"/>
                  <a:pt x="392084" y="89210"/>
                </a:cubicBezTo>
                <a:cubicBezTo>
                  <a:pt x="429152" y="84577"/>
                  <a:pt x="466528" y="82692"/>
                  <a:pt x="503596" y="78059"/>
                </a:cubicBezTo>
                <a:cubicBezTo>
                  <a:pt x="644206" y="60483"/>
                  <a:pt x="496630" y="63553"/>
                  <a:pt x="726620" y="55757"/>
                </a:cubicBezTo>
                <a:cubicBezTo>
                  <a:pt x="1041144" y="45095"/>
                  <a:pt x="1772848" y="36937"/>
                  <a:pt x="2020162" y="33454"/>
                </a:cubicBezTo>
                <a:cubicBezTo>
                  <a:pt x="2046181" y="29737"/>
                  <a:pt x="2072117" y="25374"/>
                  <a:pt x="2098220" y="22303"/>
                </a:cubicBezTo>
                <a:cubicBezTo>
                  <a:pt x="2188723" y="11656"/>
                  <a:pt x="2262308" y="7107"/>
                  <a:pt x="2354698" y="0"/>
                </a:cubicBezTo>
                <a:cubicBezTo>
                  <a:pt x="2476063" y="24274"/>
                  <a:pt x="2351777" y="1847"/>
                  <a:pt x="2566572" y="22303"/>
                </a:cubicBezTo>
                <a:cubicBezTo>
                  <a:pt x="2592737" y="24795"/>
                  <a:pt x="2618611" y="29737"/>
                  <a:pt x="2644630" y="33454"/>
                </a:cubicBezTo>
                <a:cubicBezTo>
                  <a:pt x="2696616" y="50782"/>
                  <a:pt x="2672101" y="44543"/>
                  <a:pt x="2744991" y="55757"/>
                </a:cubicBezTo>
                <a:cubicBezTo>
                  <a:pt x="2770969" y="59754"/>
                  <a:pt x="2796969" y="63648"/>
                  <a:pt x="2823050" y="66908"/>
                </a:cubicBezTo>
                <a:cubicBezTo>
                  <a:pt x="2916713" y="78616"/>
                  <a:pt x="2922493" y="76335"/>
                  <a:pt x="3012620" y="89210"/>
                </a:cubicBezTo>
                <a:cubicBezTo>
                  <a:pt x="3118381" y="104318"/>
                  <a:pt x="3045909" y="96343"/>
                  <a:pt x="3168738" y="122664"/>
                </a:cubicBezTo>
                <a:cubicBezTo>
                  <a:pt x="3190846" y="127401"/>
                  <a:pt x="3213474" y="129381"/>
                  <a:pt x="3235645" y="133815"/>
                </a:cubicBezTo>
                <a:cubicBezTo>
                  <a:pt x="3284507" y="143587"/>
                  <a:pt x="3271191" y="143363"/>
                  <a:pt x="3313703" y="156117"/>
                </a:cubicBezTo>
                <a:cubicBezTo>
                  <a:pt x="3339623" y="163893"/>
                  <a:pt x="3366330" y="169172"/>
                  <a:pt x="3391762" y="178420"/>
                </a:cubicBezTo>
                <a:cubicBezTo>
                  <a:pt x="3452965" y="200675"/>
                  <a:pt x="3434431" y="210905"/>
                  <a:pt x="3503274" y="245327"/>
                </a:cubicBezTo>
                <a:cubicBezTo>
                  <a:pt x="3528582" y="257981"/>
                  <a:pt x="3559269" y="271020"/>
                  <a:pt x="3581333" y="289932"/>
                </a:cubicBezTo>
                <a:cubicBezTo>
                  <a:pt x="3615412" y="319142"/>
                  <a:pt x="3643767" y="354593"/>
                  <a:pt x="3670542" y="390293"/>
                </a:cubicBezTo>
                <a:cubicBezTo>
                  <a:pt x="3678583" y="401015"/>
                  <a:pt x="3685411" y="412596"/>
                  <a:pt x="3692845" y="423747"/>
                </a:cubicBezTo>
                <a:cubicBezTo>
                  <a:pt x="3696562" y="434898"/>
                  <a:pt x="3698739" y="446687"/>
                  <a:pt x="3703996" y="457200"/>
                </a:cubicBezTo>
                <a:cubicBezTo>
                  <a:pt x="3709990" y="469187"/>
                  <a:pt x="3719649" y="479018"/>
                  <a:pt x="3726298" y="490654"/>
                </a:cubicBezTo>
                <a:cubicBezTo>
                  <a:pt x="3734545" y="505087"/>
                  <a:pt x="3741167" y="520391"/>
                  <a:pt x="3748601" y="535259"/>
                </a:cubicBezTo>
                <a:cubicBezTo>
                  <a:pt x="3771809" y="628094"/>
                  <a:pt x="3743549" y="536307"/>
                  <a:pt x="3782055" y="613317"/>
                </a:cubicBezTo>
                <a:cubicBezTo>
                  <a:pt x="3795532" y="640271"/>
                  <a:pt x="3793641" y="662799"/>
                  <a:pt x="3804357" y="691376"/>
                </a:cubicBezTo>
                <a:cubicBezTo>
                  <a:pt x="3810194" y="706941"/>
                  <a:pt x="3820111" y="720702"/>
                  <a:pt x="3826659" y="735981"/>
                </a:cubicBezTo>
                <a:cubicBezTo>
                  <a:pt x="3844499" y="777607"/>
                  <a:pt x="3830531" y="769666"/>
                  <a:pt x="3860113" y="814039"/>
                </a:cubicBezTo>
                <a:cubicBezTo>
                  <a:pt x="3875499" y="837118"/>
                  <a:pt x="3894565" y="841600"/>
                  <a:pt x="3915869" y="858644"/>
                </a:cubicBezTo>
                <a:cubicBezTo>
                  <a:pt x="3924079" y="865212"/>
                  <a:pt x="3931441" y="872870"/>
                  <a:pt x="3938172" y="880947"/>
                </a:cubicBezTo>
                <a:cubicBezTo>
                  <a:pt x="3971420" y="920845"/>
                  <a:pt x="3962107" y="926369"/>
                  <a:pt x="4005079" y="947854"/>
                </a:cubicBezTo>
                <a:cubicBezTo>
                  <a:pt x="4015593" y="953111"/>
                  <a:pt x="4027193" y="955912"/>
                  <a:pt x="4038533" y="959005"/>
                </a:cubicBezTo>
                <a:cubicBezTo>
                  <a:pt x="4168384" y="994419"/>
                  <a:pt x="4096130" y="974309"/>
                  <a:pt x="4250406" y="992459"/>
                </a:cubicBezTo>
                <a:cubicBezTo>
                  <a:pt x="4272861" y="995101"/>
                  <a:pt x="4295011" y="999893"/>
                  <a:pt x="4317313" y="1003610"/>
                </a:cubicBezTo>
                <a:cubicBezTo>
                  <a:pt x="4417674" y="999893"/>
                  <a:pt x="4518146" y="998474"/>
                  <a:pt x="4618396" y="992459"/>
                </a:cubicBezTo>
                <a:cubicBezTo>
                  <a:pt x="4704057" y="987319"/>
                  <a:pt x="4790227" y="984266"/>
                  <a:pt x="4874874" y="970157"/>
                </a:cubicBezTo>
                <a:cubicBezTo>
                  <a:pt x="4897176" y="966440"/>
                  <a:pt x="4919225" y="960561"/>
                  <a:pt x="4941781" y="959005"/>
                </a:cubicBezTo>
                <a:cubicBezTo>
                  <a:pt x="5027152" y="953117"/>
                  <a:pt x="5112736" y="950803"/>
                  <a:pt x="5198259" y="947854"/>
                </a:cubicBezTo>
                <a:cubicBezTo>
                  <a:pt x="5806516" y="926880"/>
                  <a:pt x="5367195" y="946776"/>
                  <a:pt x="5911938" y="925552"/>
                </a:cubicBezTo>
                <a:cubicBezTo>
                  <a:pt x="6090377" y="918600"/>
                  <a:pt x="6269148" y="916945"/>
                  <a:pt x="6447196" y="903249"/>
                </a:cubicBezTo>
                <a:lnTo>
                  <a:pt x="6592162" y="892098"/>
                </a:lnTo>
                <a:cubicBezTo>
                  <a:pt x="6628935" y="889751"/>
                  <a:pt x="6981985" y="872326"/>
                  <a:pt x="7105118" y="858644"/>
                </a:cubicBezTo>
                <a:cubicBezTo>
                  <a:pt x="7127590" y="856147"/>
                  <a:pt x="7149570" y="850135"/>
                  <a:pt x="7172025" y="847493"/>
                </a:cubicBezTo>
                <a:cubicBezTo>
                  <a:pt x="7270289" y="835933"/>
                  <a:pt x="7286422" y="840887"/>
                  <a:pt x="7372747" y="825191"/>
                </a:cubicBezTo>
                <a:cubicBezTo>
                  <a:pt x="7387826" y="822449"/>
                  <a:pt x="7402391" y="817364"/>
                  <a:pt x="7417352" y="814039"/>
                </a:cubicBezTo>
                <a:cubicBezTo>
                  <a:pt x="7435854" y="809927"/>
                  <a:pt x="7454523" y="806605"/>
                  <a:pt x="7473108" y="802888"/>
                </a:cubicBezTo>
                <a:cubicBezTo>
                  <a:pt x="7501946" y="804584"/>
                  <a:pt x="7693919" y="804136"/>
                  <a:pt x="7751889" y="836342"/>
                </a:cubicBezTo>
                <a:cubicBezTo>
                  <a:pt x="7762164" y="842051"/>
                  <a:pt x="7759323" y="858645"/>
                  <a:pt x="7763040" y="869796"/>
                </a:cubicBezTo>
                <a:cubicBezTo>
                  <a:pt x="7766757" y="947854"/>
                  <a:pt x="7774191" y="1025824"/>
                  <a:pt x="7774191" y="1103971"/>
                </a:cubicBezTo>
                <a:cubicBezTo>
                  <a:pt x="7774191" y="1141327"/>
                  <a:pt x="7796452" y="1198777"/>
                  <a:pt x="7763040" y="1215483"/>
                </a:cubicBezTo>
                <a:cubicBezTo>
                  <a:pt x="7693143" y="1250432"/>
                  <a:pt x="7606966" y="1223987"/>
                  <a:pt x="7528864" y="1226635"/>
                </a:cubicBezTo>
                <a:lnTo>
                  <a:pt x="7105118" y="1237786"/>
                </a:lnTo>
                <a:lnTo>
                  <a:pt x="6993606" y="1248937"/>
                </a:lnTo>
                <a:cubicBezTo>
                  <a:pt x="6890756" y="1259763"/>
                  <a:pt x="6850307" y="1267123"/>
                  <a:pt x="6737128" y="1271239"/>
                </a:cubicBezTo>
                <a:cubicBezTo>
                  <a:pt x="6584783" y="1276779"/>
                  <a:pt x="6432328" y="1278674"/>
                  <a:pt x="6279928" y="1282391"/>
                </a:cubicBezTo>
                <a:cubicBezTo>
                  <a:pt x="5911002" y="1308742"/>
                  <a:pt x="6134593" y="1295628"/>
                  <a:pt x="5454738" y="1304693"/>
                </a:cubicBezTo>
                <a:lnTo>
                  <a:pt x="4451128" y="1315844"/>
                </a:lnTo>
                <a:cubicBezTo>
                  <a:pt x="4208646" y="1310895"/>
                  <a:pt x="4016008" y="1321392"/>
                  <a:pt x="3793206" y="1293542"/>
                </a:cubicBezTo>
                <a:cubicBezTo>
                  <a:pt x="3754249" y="1288672"/>
                  <a:pt x="3719041" y="1281910"/>
                  <a:pt x="3681694" y="1271239"/>
                </a:cubicBezTo>
                <a:cubicBezTo>
                  <a:pt x="3569761" y="1239257"/>
                  <a:pt x="3743010" y="1283780"/>
                  <a:pt x="3603635" y="1248937"/>
                </a:cubicBezTo>
                <a:cubicBezTo>
                  <a:pt x="3592484" y="1237786"/>
                  <a:pt x="3580167" y="1227689"/>
                  <a:pt x="3570181" y="1215483"/>
                </a:cubicBezTo>
                <a:cubicBezTo>
                  <a:pt x="3460350" y="1081246"/>
                  <a:pt x="3539913" y="1162915"/>
                  <a:pt x="3480972" y="1103971"/>
                </a:cubicBezTo>
                <a:cubicBezTo>
                  <a:pt x="3477255" y="1092820"/>
                  <a:pt x="3473049" y="1081819"/>
                  <a:pt x="3469820" y="1070517"/>
                </a:cubicBezTo>
                <a:cubicBezTo>
                  <a:pt x="3465610" y="1055781"/>
                  <a:pt x="3463515" y="1040452"/>
                  <a:pt x="3458669" y="1025913"/>
                </a:cubicBezTo>
                <a:cubicBezTo>
                  <a:pt x="3452339" y="1006923"/>
                  <a:pt x="3443395" y="988900"/>
                  <a:pt x="3436367" y="970157"/>
                </a:cubicBezTo>
                <a:cubicBezTo>
                  <a:pt x="3432240" y="959151"/>
                  <a:pt x="3429846" y="947507"/>
                  <a:pt x="3425216" y="936703"/>
                </a:cubicBezTo>
                <a:cubicBezTo>
                  <a:pt x="3418668" y="921424"/>
                  <a:pt x="3409461" y="907377"/>
                  <a:pt x="3402913" y="892098"/>
                </a:cubicBezTo>
                <a:cubicBezTo>
                  <a:pt x="3375212" y="827462"/>
                  <a:pt x="3412320" y="889480"/>
                  <a:pt x="3369459" y="825191"/>
                </a:cubicBezTo>
                <a:cubicBezTo>
                  <a:pt x="3351364" y="770904"/>
                  <a:pt x="3367048" y="806202"/>
                  <a:pt x="3324855" y="747132"/>
                </a:cubicBezTo>
                <a:cubicBezTo>
                  <a:pt x="3295885" y="706574"/>
                  <a:pt x="3305542" y="712807"/>
                  <a:pt x="3269098" y="669074"/>
                </a:cubicBezTo>
                <a:cubicBezTo>
                  <a:pt x="3262367" y="660997"/>
                  <a:pt x="3253364" y="654981"/>
                  <a:pt x="3246796" y="646771"/>
                </a:cubicBezTo>
                <a:cubicBezTo>
                  <a:pt x="3238424" y="636306"/>
                  <a:pt x="3233319" y="623403"/>
                  <a:pt x="3224494" y="613317"/>
                </a:cubicBezTo>
                <a:cubicBezTo>
                  <a:pt x="3207186" y="593536"/>
                  <a:pt x="3187323" y="576146"/>
                  <a:pt x="3168738" y="557561"/>
                </a:cubicBezTo>
                <a:lnTo>
                  <a:pt x="3135284" y="524108"/>
                </a:lnTo>
                <a:cubicBezTo>
                  <a:pt x="3124133" y="512957"/>
                  <a:pt x="3116791" y="495641"/>
                  <a:pt x="3101830" y="490654"/>
                </a:cubicBezTo>
                <a:cubicBezTo>
                  <a:pt x="3021607" y="463913"/>
                  <a:pt x="3121804" y="496362"/>
                  <a:pt x="3023772" y="468352"/>
                </a:cubicBezTo>
                <a:cubicBezTo>
                  <a:pt x="3012470" y="465123"/>
                  <a:pt x="3001844" y="459505"/>
                  <a:pt x="2990318" y="457200"/>
                </a:cubicBezTo>
                <a:cubicBezTo>
                  <a:pt x="2964545" y="452045"/>
                  <a:pt x="2938279" y="449766"/>
                  <a:pt x="2912259" y="446049"/>
                </a:cubicBezTo>
                <a:cubicBezTo>
                  <a:pt x="2867654" y="449766"/>
                  <a:pt x="2823204" y="457200"/>
                  <a:pt x="2778445" y="457200"/>
                </a:cubicBezTo>
                <a:cubicBezTo>
                  <a:pt x="2543925" y="457200"/>
                  <a:pt x="2728269" y="432109"/>
                  <a:pt x="2577723" y="457200"/>
                </a:cubicBezTo>
                <a:cubicBezTo>
                  <a:pt x="2019374" y="424357"/>
                  <a:pt x="2877438" y="473452"/>
                  <a:pt x="2087069" y="434898"/>
                </a:cubicBezTo>
                <a:cubicBezTo>
                  <a:pt x="2034959" y="432356"/>
                  <a:pt x="1983103" y="425196"/>
                  <a:pt x="1930952" y="423747"/>
                </a:cubicBezTo>
                <a:cubicBezTo>
                  <a:pt x="1715413" y="417760"/>
                  <a:pt x="1499771" y="416313"/>
                  <a:pt x="1284181" y="412596"/>
                </a:cubicBezTo>
                <a:cubicBezTo>
                  <a:pt x="1258162" y="416313"/>
                  <a:pt x="1232406" y="423747"/>
                  <a:pt x="1206123" y="423747"/>
                </a:cubicBezTo>
                <a:cubicBezTo>
                  <a:pt x="314562" y="423747"/>
                  <a:pt x="510612" y="434605"/>
                  <a:pt x="46396" y="401444"/>
                </a:cubicBezTo>
                <a:cubicBezTo>
                  <a:pt x="31528" y="405161"/>
                  <a:pt x="12628" y="423433"/>
                  <a:pt x="1791" y="412596"/>
                </a:cubicBezTo>
                <a:cubicBezTo>
                  <a:pt x="-7686" y="403119"/>
                  <a:pt x="22926" y="395572"/>
                  <a:pt x="35245" y="390293"/>
                </a:cubicBezTo>
                <a:cubicBezTo>
                  <a:pt x="49332" y="384256"/>
                  <a:pt x="65114" y="383352"/>
                  <a:pt x="79850" y="379142"/>
                </a:cubicBezTo>
                <a:cubicBezTo>
                  <a:pt x="91152" y="375913"/>
                  <a:pt x="102152" y="371708"/>
                  <a:pt x="113303" y="367991"/>
                </a:cubicBezTo>
                <a:cubicBezTo>
                  <a:pt x="117020" y="356840"/>
                  <a:pt x="116930" y="343567"/>
                  <a:pt x="124455" y="334537"/>
                </a:cubicBezTo>
                <a:cubicBezTo>
                  <a:pt x="148686" y="305459"/>
                  <a:pt x="182553" y="296559"/>
                  <a:pt x="213664" y="278781"/>
                </a:cubicBezTo>
                <a:cubicBezTo>
                  <a:pt x="225300" y="272132"/>
                  <a:pt x="235967" y="263912"/>
                  <a:pt x="247118" y="256478"/>
                </a:cubicBezTo>
                <a:cubicBezTo>
                  <a:pt x="233923" y="252080"/>
                  <a:pt x="182590" y="242576"/>
                  <a:pt x="191362" y="211874"/>
                </a:cubicBezTo>
                <a:cubicBezTo>
                  <a:pt x="197139" y="191656"/>
                  <a:pt x="235967" y="167269"/>
                  <a:pt x="235967" y="167269"/>
                </a:cubicBezTo>
                <a:cubicBezTo>
                  <a:pt x="259444" y="96835"/>
                  <a:pt x="243401" y="91069"/>
                  <a:pt x="269420" y="78059"/>
                </a:cubicBezTo>
                <a:close/>
              </a:path>
            </a:pathLst>
          </a:cu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7248770F-A95F-BF43-B227-44BC60BF7384}"/>
              </a:ext>
            </a:extLst>
          </p:cNvPr>
          <p:cNvCxnSpPr>
            <a:cxnSpLocks/>
          </p:cNvCxnSpPr>
          <p:nvPr/>
        </p:nvCxnSpPr>
        <p:spPr>
          <a:xfrm>
            <a:off x="6282430" y="3453626"/>
            <a:ext cx="542116" cy="616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81EA775-6147-714A-936D-ED7731E8C283}"/>
              </a:ext>
            </a:extLst>
          </p:cNvPr>
          <p:cNvCxnSpPr>
            <a:cxnSpLocks/>
          </p:cNvCxnSpPr>
          <p:nvPr/>
        </p:nvCxnSpPr>
        <p:spPr>
          <a:xfrm flipV="1">
            <a:off x="7050921" y="3909315"/>
            <a:ext cx="4889049" cy="160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F844D9F-9C46-B241-B695-0551D0431382}"/>
              </a:ext>
            </a:extLst>
          </p:cNvPr>
          <p:cNvCxnSpPr>
            <a:cxnSpLocks/>
            <a:stCxn id="3" idx="90"/>
          </p:cNvCxnSpPr>
          <p:nvPr/>
        </p:nvCxnSpPr>
        <p:spPr>
          <a:xfrm>
            <a:off x="1538569" y="3119089"/>
            <a:ext cx="36467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62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4D671F4D-9614-41E9-BA0C-7977DEBBBBB3}"/>
              </a:ext>
            </a:extLst>
          </p:cNvPr>
          <p:cNvSpPr txBox="1">
            <a:spLocks/>
          </p:cNvSpPr>
          <p:nvPr/>
        </p:nvSpPr>
        <p:spPr>
          <a:xfrm>
            <a:off x="328723" y="0"/>
            <a:ext cx="11819137" cy="692458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</a:rPr>
              <a:t>СЕРВИС-ОРИЕНТИРОВАННАЯ АРХИТЕКТУРА </a:t>
            </a:r>
            <a:r>
              <a:rPr lang="en-US" sz="2400" dirty="0">
                <a:latin typeface="+mn-lt"/>
              </a:rPr>
              <a:t>RUTM1</a:t>
            </a:r>
            <a:endParaRPr lang="ru-RU" sz="2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692457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53687" y="813979"/>
            <a:ext cx="12049387" cy="5971487"/>
            <a:chOff x="66713" y="922660"/>
            <a:chExt cx="9133032" cy="5615089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2771283" y="922660"/>
              <a:ext cx="4490192" cy="2821795"/>
            </a:xfrm>
            <a:prstGeom prst="rect">
              <a:avLst/>
            </a:prstGeom>
            <a:solidFill>
              <a:srgbClr val="A8ABFB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5436095" y="1287750"/>
              <a:ext cx="1766467" cy="1289748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2870804" y="2650389"/>
              <a:ext cx="4317647" cy="10521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85339" y="971633"/>
              <a:ext cx="1889694" cy="1388139"/>
            </a:xfrm>
            <a:prstGeom prst="rect">
              <a:avLst/>
            </a:prstGeom>
            <a:solidFill>
              <a:srgbClr val="A8ABFB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82758" y="1089617"/>
              <a:ext cx="1875779" cy="260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Пилотируемое воздушное судно</a:t>
              </a:r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1056306" y="1513323"/>
              <a:ext cx="781794" cy="336413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Отслеживание траектории</a:t>
              </a:r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1054956" y="1903966"/>
              <a:ext cx="792088" cy="336413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Прочее</a:t>
              </a: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134880" y="1911557"/>
              <a:ext cx="792088" cy="336413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Телеметрия</a:t>
              </a:r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133820" y="1514194"/>
              <a:ext cx="792088" cy="3364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DAA</a:t>
              </a:r>
              <a:endPara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8" name="Стрелка вправо 137"/>
            <p:cNvSpPr/>
            <p:nvPr/>
          </p:nvSpPr>
          <p:spPr>
            <a:xfrm>
              <a:off x="2037785" y="1409174"/>
              <a:ext cx="648072" cy="151059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120741" y="1169413"/>
              <a:ext cx="410921" cy="245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АЗН-В</a:t>
              </a:r>
            </a:p>
          </p:txBody>
        </p:sp>
        <p:sp>
          <p:nvSpPr>
            <p:cNvPr id="140" name="Стрелка вправо 139"/>
            <p:cNvSpPr/>
            <p:nvPr/>
          </p:nvSpPr>
          <p:spPr>
            <a:xfrm>
              <a:off x="2037785" y="1767502"/>
              <a:ext cx="648072" cy="151059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100541" y="1579496"/>
              <a:ext cx="444942" cy="245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  <a:cs typeface="Calibri"/>
                </a:rPr>
                <a:t>FLARM</a:t>
              </a:r>
              <a:endParaRPr lang="ru-RU" sz="11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42" name="Стрелка вправо 141"/>
            <p:cNvSpPr/>
            <p:nvPr/>
          </p:nvSpPr>
          <p:spPr>
            <a:xfrm>
              <a:off x="2035412" y="2169042"/>
              <a:ext cx="648072" cy="151059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059496" y="1928639"/>
              <a:ext cx="577379" cy="245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cs typeface="Calibri"/>
                </a:rPr>
                <a:t>Режим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C/S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84394" y="2409021"/>
              <a:ext cx="1842632" cy="2740591"/>
            </a:xfrm>
            <a:prstGeom prst="rect">
              <a:avLst/>
            </a:prstGeom>
            <a:solidFill>
              <a:srgbClr val="A8ABFB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6713" y="2458915"/>
              <a:ext cx="1851115" cy="43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Беспилотное воздушное судно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с бортовым модулем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1040601" y="3018752"/>
              <a:ext cx="764292" cy="382967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Безопасность</a:t>
              </a: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1058930" y="3955863"/>
              <a:ext cx="735923" cy="446288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Телеметрия</a:t>
              </a:r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203385" y="3027180"/>
              <a:ext cx="790815" cy="382967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DAA</a:t>
              </a:r>
              <a:endPara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022114" y="2965568"/>
              <a:ext cx="711031" cy="245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cs typeface="Calibri"/>
                </a:rPr>
                <a:t>АЗН-В</a:t>
              </a:r>
              <a:r>
                <a:rPr lang="en-US" sz="1100" dirty="0">
                  <a:solidFill>
                    <a:prstClr val="black"/>
                  </a:solidFill>
                  <a:latin typeface="Calibri"/>
                  <a:cs typeface="Calibri"/>
                </a:rPr>
                <a:t>/VDL-4</a:t>
              </a:r>
              <a:endParaRPr lang="ru-RU" sz="11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108841" y="2570846"/>
              <a:ext cx="444942" cy="245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  <a:cs typeface="Calibri"/>
                </a:rPr>
                <a:t>FLARM</a:t>
              </a:r>
              <a:endParaRPr lang="ru-RU" sz="11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1053206" y="3482606"/>
              <a:ext cx="737113" cy="382967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Траектории</a:t>
              </a:r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1065258" y="4480864"/>
              <a:ext cx="718928" cy="457534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Управление и контроль</a:t>
              </a:r>
            </a:p>
          </p:txBody>
        </p:sp>
        <p:sp>
          <p:nvSpPr>
            <p:cNvPr id="156" name="Прямоугольник 155"/>
            <p:cNvSpPr/>
            <p:nvPr/>
          </p:nvSpPr>
          <p:spPr>
            <a:xfrm>
              <a:off x="189743" y="3495435"/>
              <a:ext cx="794883" cy="382967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Геофенсинг на борту</a:t>
              </a:r>
            </a:p>
          </p:txBody>
        </p:sp>
        <p:sp>
          <p:nvSpPr>
            <p:cNvPr id="157" name="Прямоугольник 156"/>
            <p:cNvSpPr/>
            <p:nvPr/>
          </p:nvSpPr>
          <p:spPr>
            <a:xfrm>
              <a:off x="193387" y="3959609"/>
              <a:ext cx="799904" cy="452125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Связь, навигация, наблюдение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204475" y="4492562"/>
              <a:ext cx="805685" cy="452125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Восстановление в аварийной ситуации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997392" y="3921099"/>
              <a:ext cx="695236" cy="542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Телеметрия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(Мобильная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сеть)</a:t>
              </a:r>
            </a:p>
          </p:txBody>
        </p:sp>
        <p:grpSp>
          <p:nvGrpSpPr>
            <p:cNvPr id="161" name="Группа 160"/>
            <p:cNvGrpSpPr/>
            <p:nvPr/>
          </p:nvGrpSpPr>
          <p:grpSpPr>
            <a:xfrm>
              <a:off x="7951367" y="4378923"/>
              <a:ext cx="1248378" cy="2149422"/>
              <a:chOff x="6079159" y="1943730"/>
              <a:chExt cx="1248378" cy="1790773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6079159" y="1944003"/>
                <a:ext cx="1175938" cy="1790500"/>
              </a:xfrm>
              <a:prstGeom prst="rect">
                <a:avLst/>
              </a:prstGeom>
              <a:solidFill>
                <a:srgbClr val="A8ABFB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6117572" y="1943730"/>
                <a:ext cx="1209965" cy="361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Пользователи (коммерческие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и пр.)</a:t>
                </a:r>
              </a:p>
            </p:txBody>
          </p:sp>
          <p:sp>
            <p:nvSpPr>
              <p:cNvPr id="165" name="Прямоугольник 164"/>
              <p:cNvSpPr/>
              <p:nvPr/>
            </p:nvSpPr>
            <p:spPr>
              <a:xfrm>
                <a:off x="6187702" y="2775044"/>
                <a:ext cx="949299" cy="414726"/>
              </a:xfrm>
              <a:prstGeom prst="rect">
                <a:avLst/>
              </a:prstGeom>
              <a:solidFill>
                <a:srgbClr val="D0CECE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Мобильное приложение</a:t>
                </a:r>
                <a:r>
                  <a:rPr 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 RUTM</a:t>
                </a:r>
                <a:endPara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6187264" y="2350893"/>
                <a:ext cx="950174" cy="379889"/>
              </a:xfrm>
              <a:prstGeom prst="rect">
                <a:avLst/>
              </a:prstGeom>
              <a:solidFill>
                <a:srgbClr val="D0CECE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Планировщик миссий </a:t>
                </a:r>
                <a:r>
                  <a:rPr 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RUTM</a:t>
                </a:r>
                <a:endPara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7" name="Прямоугольник 166"/>
              <p:cNvSpPr/>
              <p:nvPr/>
            </p:nvSpPr>
            <p:spPr>
              <a:xfrm>
                <a:off x="6194170" y="3243462"/>
                <a:ext cx="936363" cy="424385"/>
              </a:xfrm>
              <a:prstGeom prst="rect">
                <a:avLst/>
              </a:prstGeom>
              <a:solidFill>
                <a:srgbClr val="D0CECE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Приложение </a:t>
                </a:r>
                <a:r>
                  <a:rPr 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Remote</a:t>
                </a:r>
                <a:r>
                  <a:rPr lang="ru-RU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ID</a:t>
                </a:r>
                <a:endPara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8" name="Группа 167"/>
            <p:cNvGrpSpPr/>
            <p:nvPr/>
          </p:nvGrpSpPr>
          <p:grpSpPr>
            <a:xfrm>
              <a:off x="2772462" y="4382028"/>
              <a:ext cx="4510663" cy="2146315"/>
              <a:chOff x="2988486" y="4454036"/>
              <a:chExt cx="4510663" cy="2146315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2999592" y="4454036"/>
                <a:ext cx="4499557" cy="2146315"/>
              </a:xfrm>
              <a:prstGeom prst="rect">
                <a:avLst/>
              </a:prstGeom>
              <a:solidFill>
                <a:srgbClr val="A8ABFB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2988486" y="4500025"/>
                <a:ext cx="2231586" cy="260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Провайдер услуг 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RUTM</a:t>
                </a:r>
                <a:endPara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3872243" y="4777224"/>
                <a:ext cx="792088" cy="383715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Идентификация</a:t>
                </a:r>
              </a:p>
            </p:txBody>
          </p:sp>
          <p:sp>
            <p:nvSpPr>
              <p:cNvPr id="173" name="Прямоугольник 172"/>
              <p:cNvSpPr/>
              <p:nvPr/>
            </p:nvSpPr>
            <p:spPr>
              <a:xfrm>
                <a:off x="3875291" y="5714703"/>
                <a:ext cx="781324" cy="335656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Запись</a:t>
                </a: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3041112" y="4785447"/>
                <a:ext cx="792088" cy="384487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Регистрация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3870580" y="5235656"/>
                <a:ext cx="792088" cy="441759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Метеоинформация</a:t>
                </a: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3870580" y="6085660"/>
                <a:ext cx="787982" cy="451406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Тактическое разрешение конфликтов</a:t>
                </a:r>
              </a:p>
            </p:txBody>
          </p:sp>
          <p:sp>
            <p:nvSpPr>
              <p:cNvPr id="177" name="Прямоугольник 176"/>
              <p:cNvSpPr/>
              <p:nvPr/>
            </p:nvSpPr>
            <p:spPr>
              <a:xfrm>
                <a:off x="3054143" y="5229471"/>
                <a:ext cx="776059" cy="452236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Стратегическое разрешение конфликтов</a:t>
                </a:r>
              </a:p>
            </p:txBody>
          </p:sp>
          <p:sp>
            <p:nvSpPr>
              <p:cNvPr id="178" name="Прямоугольник 177"/>
              <p:cNvSpPr/>
              <p:nvPr/>
            </p:nvSpPr>
            <p:spPr>
              <a:xfrm>
                <a:off x="3054144" y="5721543"/>
                <a:ext cx="776059" cy="340046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Информация о трафике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3053826" y="6086857"/>
                <a:ext cx="783059" cy="436797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Подготовка и оптимизация плана полета</a:t>
                </a: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5645054" y="4758876"/>
                <a:ext cx="825786" cy="419515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Тактический геофенсинг</a:t>
                </a:r>
              </a:p>
            </p:txBody>
          </p:sp>
          <p:sp>
            <p:nvSpPr>
              <p:cNvPr id="181" name="Прямоугольник 180"/>
              <p:cNvSpPr/>
              <p:nvPr/>
            </p:nvSpPr>
            <p:spPr>
              <a:xfrm>
                <a:off x="5645052" y="5705791"/>
                <a:ext cx="832121" cy="335656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Черный ящик</a:t>
                </a:r>
              </a:p>
            </p:txBody>
          </p:sp>
          <p:sp>
            <p:nvSpPr>
              <p:cNvPr id="182" name="Прямоугольник 181"/>
              <p:cNvSpPr/>
              <p:nvPr/>
            </p:nvSpPr>
            <p:spPr>
              <a:xfrm>
                <a:off x="4728623" y="4766545"/>
                <a:ext cx="860950" cy="403389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Предтактический геофенсинг</a:t>
                </a:r>
              </a:p>
            </p:txBody>
          </p:sp>
          <p:sp>
            <p:nvSpPr>
              <p:cNvPr id="183" name="Прямоугольник 182"/>
              <p:cNvSpPr/>
              <p:nvPr/>
            </p:nvSpPr>
            <p:spPr>
              <a:xfrm>
                <a:off x="4728623" y="5247511"/>
                <a:ext cx="860950" cy="404062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Отслеживание траектории</a:t>
                </a:r>
              </a:p>
            </p:txBody>
          </p:sp>
          <p:sp>
            <p:nvSpPr>
              <p:cNvPr id="184" name="Прямоугольник 183"/>
              <p:cNvSpPr/>
              <p:nvPr/>
            </p:nvSpPr>
            <p:spPr>
              <a:xfrm>
                <a:off x="5645053" y="5245901"/>
                <a:ext cx="836799" cy="405671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Управление планами полетов</a:t>
                </a:r>
              </a:p>
            </p:txBody>
          </p:sp>
          <p:sp>
            <p:nvSpPr>
              <p:cNvPr id="185" name="Прямоугольник 184"/>
              <p:cNvSpPr/>
              <p:nvPr/>
            </p:nvSpPr>
            <p:spPr>
              <a:xfrm>
                <a:off x="4728622" y="5710313"/>
                <a:ext cx="869940" cy="340046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Отчеты об авариях и инцидентах</a:t>
                </a:r>
              </a:p>
            </p:txBody>
          </p:sp>
          <p:sp>
            <p:nvSpPr>
              <p:cNvPr id="186" name="Прямоугольник 185"/>
              <p:cNvSpPr/>
              <p:nvPr/>
            </p:nvSpPr>
            <p:spPr>
              <a:xfrm>
                <a:off x="4728623" y="6085660"/>
                <a:ext cx="860950" cy="434686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Управление динамическими возможностями</a:t>
                </a:r>
              </a:p>
            </p:txBody>
          </p:sp>
          <p:sp>
            <p:nvSpPr>
              <p:cNvPr id="187" name="Прямоугольник 186"/>
              <p:cNvSpPr/>
              <p:nvPr/>
            </p:nvSpPr>
            <p:spPr>
              <a:xfrm>
                <a:off x="6539372" y="4753496"/>
                <a:ext cx="850447" cy="430232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Управление в аварийной ситуации</a:t>
                </a:r>
              </a:p>
            </p:txBody>
          </p:sp>
          <p:sp>
            <p:nvSpPr>
              <p:cNvPr id="188" name="Прямоугольник 187"/>
              <p:cNvSpPr/>
              <p:nvPr/>
            </p:nvSpPr>
            <p:spPr>
              <a:xfrm>
                <a:off x="6532698" y="5696012"/>
                <a:ext cx="857122" cy="335656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Геоданные</a:t>
                </a:r>
              </a:p>
            </p:txBody>
          </p:sp>
          <p:sp>
            <p:nvSpPr>
              <p:cNvPr id="189" name="Прямоугольник 188"/>
              <p:cNvSpPr/>
              <p:nvPr/>
            </p:nvSpPr>
            <p:spPr>
              <a:xfrm>
                <a:off x="6539372" y="5230490"/>
                <a:ext cx="850447" cy="421082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Мониторинг</a:t>
                </a:r>
              </a:p>
            </p:txBody>
          </p:sp>
        </p:grpSp>
        <p:sp>
          <p:nvSpPr>
            <p:cNvPr id="191" name="TextBox 190"/>
            <p:cNvSpPr txBox="1"/>
            <p:nvPr/>
          </p:nvSpPr>
          <p:spPr>
            <a:xfrm>
              <a:off x="7242328" y="4466218"/>
              <a:ext cx="760848" cy="405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cs typeface="Calibri"/>
                </a:rPr>
                <a:t>Операции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cs typeface="Calibri"/>
                </a:rPr>
                <a:t>пилота дрона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7174498" y="6090717"/>
              <a:ext cx="896507" cy="376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dirty="0">
                  <a:solidFill>
                    <a:prstClr val="black"/>
                  </a:solidFill>
                  <a:latin typeface="Calibri"/>
                  <a:cs typeface="Calibri"/>
                </a:rPr>
                <a:t>Предупреждения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dirty="0">
                  <a:solidFill>
                    <a:prstClr val="black"/>
                  </a:solidFill>
                  <a:latin typeface="Calibri"/>
                  <a:cs typeface="Calibri"/>
                </a:rPr>
                <a:t>о конфликтах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269736" y="5725016"/>
              <a:ext cx="669720" cy="245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cs typeface="Calibri"/>
                </a:rPr>
                <a:t>Геофенсинг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7250835" y="5095617"/>
              <a:ext cx="752342" cy="405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cs typeface="Calibri"/>
                </a:rPr>
                <a:t>Авторизация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cs typeface="Calibri"/>
                </a:rPr>
                <a:t>плана полета</a:t>
              </a:r>
            </a:p>
          </p:txBody>
        </p:sp>
        <p:sp>
          <p:nvSpPr>
            <p:cNvPr id="199" name="Прямоугольник 198"/>
            <p:cNvSpPr/>
            <p:nvPr/>
          </p:nvSpPr>
          <p:spPr>
            <a:xfrm>
              <a:off x="82759" y="5106383"/>
              <a:ext cx="1869678" cy="1431366"/>
            </a:xfrm>
            <a:prstGeom prst="rect">
              <a:avLst/>
            </a:prstGeom>
            <a:solidFill>
              <a:srgbClr val="A8ABFB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162428" y="6005675"/>
              <a:ext cx="815110" cy="419432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Телеметрия</a:t>
              </a:r>
            </a:p>
          </p:txBody>
        </p:sp>
        <p:sp>
          <p:nvSpPr>
            <p:cNvPr id="201" name="Прямоугольник 200"/>
            <p:cNvSpPr/>
            <p:nvPr/>
          </p:nvSpPr>
          <p:spPr>
            <a:xfrm>
              <a:off x="160139" y="5483121"/>
              <a:ext cx="807284" cy="385383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Динамический</a:t>
              </a:r>
            </a:p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геофенсинг</a:t>
              </a: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953584" y="4470442"/>
              <a:ext cx="716482" cy="54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Операции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пилота дрона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009768" y="5078090"/>
              <a:ext cx="661216" cy="238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Телеметрия</a:t>
              </a:r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1096471" y="6005675"/>
              <a:ext cx="792088" cy="419432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Отслеживание траектории</a:t>
              </a:r>
            </a:p>
          </p:txBody>
        </p:sp>
        <p:sp>
          <p:nvSpPr>
            <p:cNvPr id="207" name="Прямоугольник 206"/>
            <p:cNvSpPr/>
            <p:nvPr/>
          </p:nvSpPr>
          <p:spPr>
            <a:xfrm>
              <a:off x="1112515" y="5483121"/>
              <a:ext cx="772355" cy="371083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Управление и контроль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1886810" y="6076388"/>
              <a:ext cx="928520" cy="390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Предупреждения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о конфликтах</a:t>
              </a:r>
            </a:p>
          </p:txBody>
        </p:sp>
        <p:sp>
          <p:nvSpPr>
            <p:cNvPr id="210" name="Стрелка вправо 209"/>
            <p:cNvSpPr/>
            <p:nvPr/>
          </p:nvSpPr>
          <p:spPr>
            <a:xfrm rot="10800000">
              <a:off x="2022450" y="5969440"/>
              <a:ext cx="623681" cy="147854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11" name="Двойная стрелка влево/вправо 210"/>
            <p:cNvSpPr/>
            <p:nvPr/>
          </p:nvSpPr>
          <p:spPr>
            <a:xfrm>
              <a:off x="2024443" y="5671068"/>
              <a:ext cx="630311" cy="146535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2000303" y="5781595"/>
              <a:ext cx="645420" cy="238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Геофенсинг</a:t>
              </a: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1989480" y="5373123"/>
              <a:ext cx="723181" cy="390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Авторизация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плана полета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2809928" y="952196"/>
              <a:ext cx="2231586" cy="260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Органы власти. Регуляторы</a:t>
              </a: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2845418" y="1304389"/>
              <a:ext cx="2499060" cy="1241626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6261150" y="2116603"/>
              <a:ext cx="855364" cy="395554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chemeClr val="bg1"/>
                  </a:solidFill>
                  <a:latin typeface="Calibri"/>
                  <a:cs typeface="Calibri"/>
                </a:rPr>
                <a:t>Идентификация</a:t>
              </a:r>
            </a:p>
          </p:txBody>
        </p:sp>
        <p:sp>
          <p:nvSpPr>
            <p:cNvPr id="216" name="Прямоугольник 215"/>
            <p:cNvSpPr/>
            <p:nvPr/>
          </p:nvSpPr>
          <p:spPr>
            <a:xfrm>
              <a:off x="3636133" y="2081780"/>
              <a:ext cx="792088" cy="412913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Calibri"/>
                  <a:cs typeface="Calibri"/>
                </a:rPr>
                <a:t>A/M</a:t>
              </a:r>
            </a:p>
            <a:p>
              <a:pPr algn="ctr"/>
              <a:r>
                <a:rPr lang="en-US" sz="900" dirty="0">
                  <a:solidFill>
                    <a:schemeClr val="bg1"/>
                  </a:solidFill>
                  <a:latin typeface="Calibri"/>
                  <a:cs typeface="Calibri"/>
                </a:rPr>
                <a:t>(</a:t>
              </a:r>
              <a:r>
                <a:rPr lang="ru-RU" sz="900" dirty="0">
                  <a:solidFill>
                    <a:schemeClr val="bg1"/>
                  </a:solidFill>
                  <a:latin typeface="Calibri"/>
                  <a:cs typeface="Calibri"/>
                </a:rPr>
                <a:t>Геофенсинг, </a:t>
              </a:r>
              <a:r>
                <a:rPr lang="en-US" sz="900" dirty="0">
                  <a:solidFill>
                    <a:schemeClr val="bg1"/>
                  </a:solidFill>
                  <a:latin typeface="Calibri"/>
                  <a:cs typeface="Calibri"/>
                </a:rPr>
                <a:t>A/S)</a:t>
              </a:r>
              <a:endParaRPr lang="ru-RU" sz="9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17" name="Прямоугольник 216"/>
            <p:cNvSpPr/>
            <p:nvPr/>
          </p:nvSpPr>
          <p:spPr>
            <a:xfrm>
              <a:off x="3631219" y="1612364"/>
              <a:ext cx="787982" cy="433583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bg1"/>
                  </a:solidFill>
                  <a:latin typeface="Calibri"/>
                  <a:cs typeface="Calibri"/>
                </a:rPr>
                <a:t>Тактическое разрешение конфликтов</a:t>
              </a:r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4476117" y="2066178"/>
              <a:ext cx="801937" cy="430970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bg1"/>
                  </a:solidFill>
                  <a:latin typeface="Calibri"/>
                  <a:cs typeface="Calibri"/>
                </a:rPr>
                <a:t>Стратегическое разрешение конфликтов</a:t>
              </a:r>
            </a:p>
          </p:txBody>
        </p:sp>
        <p:sp>
          <p:nvSpPr>
            <p:cNvPr id="219" name="Прямоугольник 218"/>
            <p:cNvSpPr/>
            <p:nvPr/>
          </p:nvSpPr>
          <p:spPr>
            <a:xfrm>
              <a:off x="4476117" y="1612365"/>
              <a:ext cx="801936" cy="423421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Calibri"/>
                  <a:cs typeface="Calibri"/>
                </a:rPr>
                <a:t>ATC </a:t>
              </a:r>
              <a:r>
                <a:rPr lang="ru-RU" sz="1050" dirty="0">
                  <a:solidFill>
                    <a:schemeClr val="bg1"/>
                  </a:solidFill>
                  <a:latin typeface="Calibri"/>
                  <a:cs typeface="Calibri"/>
                </a:rPr>
                <a:t>дисплей</a:t>
              </a:r>
            </a:p>
          </p:txBody>
        </p:sp>
        <p:sp>
          <p:nvSpPr>
            <p:cNvPr id="220" name="Прямоугольник 219"/>
            <p:cNvSpPr/>
            <p:nvPr/>
          </p:nvSpPr>
          <p:spPr>
            <a:xfrm>
              <a:off x="2876495" y="2094808"/>
              <a:ext cx="720079" cy="40289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bg1"/>
                  </a:solidFill>
                  <a:latin typeface="Calibri"/>
                  <a:cs typeface="Calibri"/>
                </a:rPr>
                <a:t>Управление планами полетов</a:t>
              </a:r>
            </a:p>
          </p:txBody>
        </p:sp>
        <p:sp>
          <p:nvSpPr>
            <p:cNvPr id="221" name="Прямоугольник 220"/>
            <p:cNvSpPr/>
            <p:nvPr/>
          </p:nvSpPr>
          <p:spPr>
            <a:xfrm>
              <a:off x="6271528" y="1623181"/>
              <a:ext cx="868798" cy="44299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chemeClr val="bg1"/>
                  </a:solidFill>
                  <a:latin typeface="Calibri"/>
                  <a:cs typeface="Calibri"/>
                </a:rPr>
                <a:t>Процедурный интерфейс с </a:t>
              </a:r>
              <a:r>
                <a:rPr lang="en-US" sz="1050" dirty="0">
                  <a:solidFill>
                    <a:schemeClr val="bg1"/>
                  </a:solidFill>
                  <a:latin typeface="Calibri"/>
                  <a:cs typeface="Calibri"/>
                </a:rPr>
                <a:t>ATC</a:t>
              </a:r>
              <a:endParaRPr lang="ru-RU" sz="105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2874122" y="1612364"/>
              <a:ext cx="720080" cy="446283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bg1"/>
                  </a:solidFill>
                  <a:latin typeface="Calibri"/>
                  <a:cs typeface="Calibri"/>
                </a:rPr>
                <a:t>Мониторинг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2820265" y="1351898"/>
              <a:ext cx="2231586" cy="260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Сервисы 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ATM</a:t>
              </a:r>
              <a:endPara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25" name="Прямоугольник 224"/>
            <p:cNvSpPr/>
            <p:nvPr/>
          </p:nvSpPr>
          <p:spPr>
            <a:xfrm>
              <a:off x="5467737" y="2090566"/>
              <a:ext cx="763597" cy="430882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chemeClr val="bg1"/>
                  </a:solidFill>
                  <a:latin typeface="Calibri"/>
                  <a:cs typeface="Calibri"/>
                </a:rPr>
                <a:t>Интерфейс с </a:t>
              </a:r>
              <a:r>
                <a:rPr lang="en-US" sz="1050" dirty="0">
                  <a:solidFill>
                    <a:schemeClr val="bg1"/>
                  </a:solidFill>
                  <a:latin typeface="Calibri"/>
                  <a:cs typeface="Calibri"/>
                </a:rPr>
                <a:t>AT</a:t>
              </a:r>
              <a:r>
                <a:rPr lang="ru-RU" sz="1050" dirty="0">
                  <a:solidFill>
                    <a:schemeClr val="bg1"/>
                  </a:solidFill>
                  <a:latin typeface="Calibri"/>
                  <a:cs typeface="Calibri"/>
                </a:rPr>
                <a:t>М</a:t>
              </a:r>
            </a:p>
          </p:txBody>
        </p:sp>
        <p:sp>
          <p:nvSpPr>
            <p:cNvPr id="226" name="Прямоугольник 225"/>
            <p:cNvSpPr/>
            <p:nvPr/>
          </p:nvSpPr>
          <p:spPr>
            <a:xfrm>
              <a:off x="5467633" y="1622890"/>
              <a:ext cx="772861" cy="433583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chemeClr val="bg1"/>
                  </a:solidFill>
                  <a:latin typeface="Calibri"/>
                  <a:cs typeface="Calibri"/>
                </a:rPr>
                <a:t>Дрон </a:t>
              </a:r>
              <a:r>
                <a:rPr lang="en-US" sz="1050" dirty="0">
                  <a:solidFill>
                    <a:schemeClr val="bg1"/>
                  </a:solidFill>
                  <a:latin typeface="Calibri"/>
                  <a:cs typeface="Calibri"/>
                </a:rPr>
                <a:t>A/M</a:t>
              </a:r>
              <a:endParaRPr lang="ru-RU" sz="105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grpSp>
          <p:nvGrpSpPr>
            <p:cNvPr id="227" name="Группа 226"/>
            <p:cNvGrpSpPr/>
            <p:nvPr/>
          </p:nvGrpSpPr>
          <p:grpSpPr>
            <a:xfrm>
              <a:off x="7956116" y="982206"/>
              <a:ext cx="1171189" cy="2742887"/>
              <a:chOff x="6090204" y="1736860"/>
              <a:chExt cx="1096282" cy="1999029"/>
            </a:xfrm>
          </p:grpSpPr>
          <p:sp>
            <p:nvSpPr>
              <p:cNvPr id="229" name="Прямоугольник 228"/>
              <p:cNvSpPr/>
              <p:nvPr/>
            </p:nvSpPr>
            <p:spPr>
              <a:xfrm>
                <a:off x="6090204" y="1736860"/>
                <a:ext cx="1096282" cy="1999029"/>
              </a:xfrm>
              <a:prstGeom prst="rect">
                <a:avLst/>
              </a:prstGeom>
              <a:solidFill>
                <a:srgbClr val="A8ABFB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172669" y="2078514"/>
                <a:ext cx="950174" cy="425624"/>
              </a:xfrm>
              <a:prstGeom prst="rect">
                <a:avLst/>
              </a:prstGeom>
              <a:solidFill>
                <a:srgbClr val="D0CECE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Ситуационный обзор</a:t>
                </a:r>
              </a:p>
            </p:txBody>
          </p:sp>
          <p:sp>
            <p:nvSpPr>
              <p:cNvPr id="232" name="Прямоугольник 231"/>
              <p:cNvSpPr/>
              <p:nvPr/>
            </p:nvSpPr>
            <p:spPr>
              <a:xfrm>
                <a:off x="6177070" y="3182343"/>
                <a:ext cx="936363" cy="468835"/>
              </a:xfrm>
              <a:prstGeom prst="rect">
                <a:avLst/>
              </a:prstGeom>
              <a:solidFill>
                <a:srgbClr val="D0CECE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Надзор за </a:t>
                </a:r>
                <a:r>
                  <a:rPr 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RUTM</a:t>
                </a:r>
                <a:endPara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233" name="Прямоугольник 232"/>
            <p:cNvSpPr/>
            <p:nvPr/>
          </p:nvSpPr>
          <p:spPr>
            <a:xfrm>
              <a:off x="8040049" y="2191041"/>
              <a:ext cx="1010397" cy="62307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chemeClr val="bg1"/>
                  </a:solidFill>
                  <a:latin typeface="Calibri"/>
                  <a:cs typeface="Calibri"/>
                </a:rPr>
                <a:t>Отслеживание траектории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7272878" y="3084913"/>
              <a:ext cx="669720" cy="245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cs typeface="Calibri"/>
                </a:rPr>
                <a:t>Геофенсинг</a:t>
              </a: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7341526" y="2395186"/>
              <a:ext cx="474102" cy="245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cs typeface="Calibri"/>
                </a:rPr>
                <a:t>Трафик</a:t>
              </a: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7235716" y="1560233"/>
              <a:ext cx="703741" cy="245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cs typeface="Calibri"/>
                </a:rPr>
                <a:t>Регистрация</a:t>
              </a:r>
            </a:p>
          </p:txBody>
        </p:sp>
        <p:sp>
          <p:nvSpPr>
            <p:cNvPr id="240" name="Прямоугольник 239"/>
            <p:cNvSpPr/>
            <p:nvPr/>
          </p:nvSpPr>
          <p:spPr>
            <a:xfrm>
              <a:off x="2915753" y="2933152"/>
              <a:ext cx="833360" cy="695135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Идентификация и управление доступом</a:t>
              </a:r>
            </a:p>
          </p:txBody>
        </p:sp>
        <p:sp>
          <p:nvSpPr>
            <p:cNvPr id="241" name="Прямоугольник 240"/>
            <p:cNvSpPr/>
            <p:nvPr/>
          </p:nvSpPr>
          <p:spPr>
            <a:xfrm>
              <a:off x="3787251" y="2938630"/>
              <a:ext cx="792088" cy="689655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Реестр сервисов</a:t>
              </a:r>
            </a:p>
          </p:txBody>
        </p:sp>
        <p:sp>
          <p:nvSpPr>
            <p:cNvPr id="242" name="Прямоугольник 241"/>
            <p:cNvSpPr/>
            <p:nvPr/>
          </p:nvSpPr>
          <p:spPr>
            <a:xfrm>
              <a:off x="4624131" y="2933879"/>
              <a:ext cx="792088" cy="694408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Биллинг</a:t>
              </a:r>
            </a:p>
          </p:txBody>
        </p:sp>
        <p:sp>
          <p:nvSpPr>
            <p:cNvPr id="243" name="Прямоугольник 242"/>
            <p:cNvSpPr/>
            <p:nvPr/>
          </p:nvSpPr>
          <p:spPr>
            <a:xfrm>
              <a:off x="5457516" y="2929461"/>
              <a:ext cx="886560" cy="698824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Операционное журналирование</a:t>
              </a:r>
            </a:p>
          </p:txBody>
        </p:sp>
        <p:sp>
          <p:nvSpPr>
            <p:cNvPr id="245" name="Прямоугольник 244"/>
            <p:cNvSpPr/>
            <p:nvPr/>
          </p:nvSpPr>
          <p:spPr>
            <a:xfrm>
              <a:off x="6391643" y="2924859"/>
              <a:ext cx="748683" cy="703427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Каналы</a:t>
              </a: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2889224" y="2657004"/>
              <a:ext cx="2231586" cy="260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bg1"/>
                  </a:solidFill>
                  <a:latin typeface="Calibri"/>
                  <a:cs typeface="Calibri"/>
                </a:rPr>
                <a:t>SWIM </a:t>
              </a:r>
              <a:r>
                <a:rPr lang="ru-RU" sz="1200" dirty="0">
                  <a:solidFill>
                    <a:schemeClr val="bg1"/>
                  </a:solidFill>
                  <a:latin typeface="Calibri"/>
                  <a:cs typeface="Calibri"/>
                </a:rPr>
                <a:t>Инфраструктура</a:t>
              </a: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5445478" y="1363535"/>
              <a:ext cx="1457951" cy="260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chemeClr val="bg1"/>
                  </a:solidFill>
                  <a:latin typeface="Calibri"/>
                  <a:cs typeface="Calibri"/>
                </a:rPr>
                <a:t>Сервисы </a:t>
              </a:r>
              <a:r>
                <a:rPr lang="en-US" sz="1200" dirty="0">
                  <a:solidFill>
                    <a:schemeClr val="bg1"/>
                  </a:solidFill>
                  <a:latin typeface="Calibri"/>
                  <a:cs typeface="Calibri"/>
                </a:rPr>
                <a:t>RUTM</a:t>
              </a:r>
              <a:endParaRPr lang="ru-RU" sz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52" name="Двойная стрелка вверх/вниз 251"/>
            <p:cNvSpPr/>
            <p:nvPr/>
          </p:nvSpPr>
          <p:spPr>
            <a:xfrm>
              <a:off x="7091550" y="3786382"/>
              <a:ext cx="111012" cy="550806"/>
            </a:xfrm>
            <a:prstGeom prst="upDownArrow">
              <a:avLst/>
            </a:prstGeom>
            <a:solidFill>
              <a:srgbClr val="FFC000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2651601" y="3851373"/>
              <a:ext cx="661216" cy="390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Трафик</a:t>
              </a:r>
              <a:endParaRPr lang="en-US" sz="1050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ctr"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Телеметрия</a:t>
              </a: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3375792" y="3802101"/>
              <a:ext cx="776450" cy="54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Уведомления </a:t>
              </a:r>
            </a:p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о планах </a:t>
              </a:r>
            </a:p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полетов</a:t>
              </a: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4237323" y="3792406"/>
              <a:ext cx="1034228" cy="542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Аэронавигационная </a:t>
              </a:r>
            </a:p>
            <a:p>
              <a:pPr algn="ctr"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Информация</a:t>
              </a:r>
            </a:p>
            <a:p>
              <a:pPr algn="ctr"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Геофенсинг</a:t>
              </a: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5294123" y="3922435"/>
              <a:ext cx="925596" cy="238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Предупреждения</a:t>
              </a: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6313503" y="3854537"/>
              <a:ext cx="732902" cy="390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Операции </a:t>
              </a:r>
            </a:p>
            <a:p>
              <a:pPr algn="ctr"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пилота дрона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870F7F21-8875-4745-920D-F48E181FCE5F}"/>
                </a:ext>
              </a:extLst>
            </p:cNvPr>
            <p:cNvSpPr txBox="1"/>
            <p:nvPr/>
          </p:nvSpPr>
          <p:spPr>
            <a:xfrm>
              <a:off x="2077868" y="3276573"/>
              <a:ext cx="573734" cy="245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 err="1">
                  <a:solidFill>
                    <a:prstClr val="black"/>
                  </a:solidFill>
                  <a:latin typeface="Calibri"/>
                  <a:cs typeface="Calibri"/>
                </a:rPr>
                <a:t>RemoteID</a:t>
              </a:r>
              <a:endParaRPr lang="ru-RU" sz="11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60" name="Стрелка вправо 259"/>
          <p:cNvSpPr/>
          <p:nvPr/>
        </p:nvSpPr>
        <p:spPr>
          <a:xfrm>
            <a:off x="2633612" y="2804183"/>
            <a:ext cx="855014" cy="160647"/>
          </a:xfrm>
          <a:prstGeom prst="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3" name="Стрелка вправо 262"/>
          <p:cNvSpPr/>
          <p:nvPr/>
        </p:nvSpPr>
        <p:spPr>
          <a:xfrm>
            <a:off x="2613910" y="4493891"/>
            <a:ext cx="855014" cy="160647"/>
          </a:xfrm>
          <a:prstGeom prst="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4" name="Стрелка вправо 263"/>
          <p:cNvSpPr/>
          <p:nvPr/>
        </p:nvSpPr>
        <p:spPr>
          <a:xfrm>
            <a:off x="2624077" y="5102603"/>
            <a:ext cx="855014" cy="160647"/>
          </a:xfrm>
          <a:prstGeom prst="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5" name="Стрелка вправо 264"/>
          <p:cNvSpPr/>
          <p:nvPr/>
        </p:nvSpPr>
        <p:spPr>
          <a:xfrm>
            <a:off x="2652276" y="5435008"/>
            <a:ext cx="855014" cy="160647"/>
          </a:xfrm>
          <a:prstGeom prst="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6" name="Двойная стрелка влево/вправо 265"/>
          <p:cNvSpPr/>
          <p:nvPr/>
        </p:nvSpPr>
        <p:spPr>
          <a:xfrm>
            <a:off x="2617591" y="6629630"/>
            <a:ext cx="831582" cy="155836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7" name="Стрелка вправо 266"/>
          <p:cNvSpPr/>
          <p:nvPr/>
        </p:nvSpPr>
        <p:spPr>
          <a:xfrm>
            <a:off x="9560920" y="1768929"/>
            <a:ext cx="855014" cy="160647"/>
          </a:xfrm>
          <a:prstGeom prst="rightArrow">
            <a:avLst/>
          </a:prstGeom>
          <a:solidFill>
            <a:schemeClr val="accent4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8" name="Двойная стрелка влево/вправо 267"/>
          <p:cNvSpPr/>
          <p:nvPr/>
        </p:nvSpPr>
        <p:spPr>
          <a:xfrm>
            <a:off x="9598155" y="2619665"/>
            <a:ext cx="831582" cy="155836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9" name="Стрелка вправо 268"/>
          <p:cNvSpPr/>
          <p:nvPr/>
        </p:nvSpPr>
        <p:spPr>
          <a:xfrm rot="10800000">
            <a:off x="9585766" y="3389747"/>
            <a:ext cx="822834" cy="157239"/>
          </a:xfrm>
          <a:prstGeom prst="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0" name="Стрелка вправо 269"/>
          <p:cNvSpPr/>
          <p:nvPr/>
        </p:nvSpPr>
        <p:spPr>
          <a:xfrm rot="10800000">
            <a:off x="9585766" y="5039007"/>
            <a:ext cx="822834" cy="157239"/>
          </a:xfrm>
          <a:prstGeom prst="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1" name="Двойная стрелка влево/вправо 270"/>
          <p:cNvSpPr/>
          <p:nvPr/>
        </p:nvSpPr>
        <p:spPr>
          <a:xfrm>
            <a:off x="9568659" y="5735807"/>
            <a:ext cx="831582" cy="155836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2" name="Стрелка вправо 271"/>
          <p:cNvSpPr/>
          <p:nvPr/>
        </p:nvSpPr>
        <p:spPr>
          <a:xfrm>
            <a:off x="9596740" y="6179381"/>
            <a:ext cx="855014" cy="160647"/>
          </a:xfrm>
          <a:prstGeom prst="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3" name="Двойная стрелка влево/вправо 272"/>
          <p:cNvSpPr/>
          <p:nvPr/>
        </p:nvSpPr>
        <p:spPr>
          <a:xfrm>
            <a:off x="9568800" y="6619628"/>
            <a:ext cx="831582" cy="155836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4" name="Двойная стрелка вверх/вниз 273"/>
          <p:cNvSpPr/>
          <p:nvPr/>
        </p:nvSpPr>
        <p:spPr>
          <a:xfrm>
            <a:off x="8160104" y="3878322"/>
            <a:ext cx="146460" cy="585766"/>
          </a:xfrm>
          <a:prstGeom prst="upDown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5" name="Двойная стрелка вверх/вниз 274"/>
          <p:cNvSpPr/>
          <p:nvPr/>
        </p:nvSpPr>
        <p:spPr>
          <a:xfrm>
            <a:off x="6835937" y="3859466"/>
            <a:ext cx="146460" cy="585766"/>
          </a:xfrm>
          <a:prstGeom prst="upDown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6" name="Двойная стрелка вверх/вниз 275"/>
          <p:cNvSpPr/>
          <p:nvPr/>
        </p:nvSpPr>
        <p:spPr>
          <a:xfrm>
            <a:off x="5431275" y="3876182"/>
            <a:ext cx="146460" cy="585766"/>
          </a:xfrm>
          <a:prstGeom prst="upDown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7" name="Двойная стрелка вверх/вниз 276"/>
          <p:cNvSpPr/>
          <p:nvPr/>
        </p:nvSpPr>
        <p:spPr>
          <a:xfrm>
            <a:off x="4313177" y="3887570"/>
            <a:ext cx="146460" cy="585766"/>
          </a:xfrm>
          <a:prstGeom prst="upDown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1FE6660-BAD9-F04D-80C8-EB563519196C}"/>
              </a:ext>
            </a:extLst>
          </p:cNvPr>
          <p:cNvSpPr txBox="1"/>
          <p:nvPr/>
        </p:nvSpPr>
        <p:spPr>
          <a:xfrm>
            <a:off x="10462330" y="885369"/>
            <a:ext cx="1545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Силовые структуры</a:t>
            </a:r>
          </a:p>
        </p:txBody>
      </p:sp>
      <p:sp>
        <p:nvSpPr>
          <p:cNvPr id="202" name="Двойная стрелка влево/вправо 201">
            <a:extLst>
              <a:ext uri="{FF2B5EF4-FFF2-40B4-BE49-F238E27FC236}">
                <a16:creationId xmlns:a16="http://schemas.microsoft.com/office/drawing/2014/main" id="{D8F0F987-32C1-0A4D-B243-6682D8E80C37}"/>
              </a:ext>
            </a:extLst>
          </p:cNvPr>
          <p:cNvSpPr/>
          <p:nvPr/>
        </p:nvSpPr>
        <p:spPr>
          <a:xfrm>
            <a:off x="2647509" y="3226387"/>
            <a:ext cx="831582" cy="155836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4" name="Двойная стрелка влево/вправо 203">
            <a:extLst>
              <a:ext uri="{FF2B5EF4-FFF2-40B4-BE49-F238E27FC236}">
                <a16:creationId xmlns:a16="http://schemas.microsoft.com/office/drawing/2014/main" id="{F3CAA6B0-2061-8F4F-8E70-EEFE6E5FCD01}"/>
              </a:ext>
            </a:extLst>
          </p:cNvPr>
          <p:cNvSpPr/>
          <p:nvPr/>
        </p:nvSpPr>
        <p:spPr>
          <a:xfrm>
            <a:off x="2643811" y="3591294"/>
            <a:ext cx="831582" cy="155836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25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0"/>
          <a:stretch/>
        </p:blipFill>
        <p:spPr>
          <a:xfrm>
            <a:off x="-8709" y="-10625"/>
            <a:ext cx="6243584" cy="6945172"/>
          </a:xfrm>
          <a:effectLst/>
        </p:spPr>
      </p:pic>
      <p:sp>
        <p:nvSpPr>
          <p:cNvPr id="27" name="Заголовок 6">
            <a:extLst>
              <a:ext uri="{FF2B5EF4-FFF2-40B4-BE49-F238E27FC236}">
                <a16:creationId xmlns:a16="http://schemas.microsoft.com/office/drawing/2014/main" id="{4D671F4D-9614-41E9-BA0C-7977DEBB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545" y="1"/>
            <a:ext cx="5820453" cy="692458"/>
          </a:xfrm>
        </p:spPr>
        <p:txBody>
          <a:bodyPr rtlCol="0">
            <a:noAutofit/>
          </a:bodyPr>
          <a:lstStyle/>
          <a:p>
            <a:r>
              <a:rPr lang="ru-RU" sz="2400" dirty="0">
                <a:latin typeface="Franklin Gothic Book" panose="020B0503020102020204" pitchFamily="34" charset="0"/>
              </a:rPr>
              <a:t>КИБЕРБЕЗОПАСНОСТЬ</a:t>
            </a:r>
            <a:endParaRPr lang="ru-RU" sz="2400" b="1" dirty="0">
              <a:latin typeface="Franklin Gothic Book" panose="020B05030201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5895975" y="692458"/>
            <a:ext cx="6134099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79F9DAD-F6B0-4ECC-8632-4B5E05098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53" y="-52839"/>
            <a:ext cx="6243584" cy="6987385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424815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0 w 6086475"/>
              <a:gd name="connsiteY0" fmla="*/ 9525 h 6867524"/>
              <a:gd name="connsiteX1" fmla="*/ 6086475 w 6086475"/>
              <a:gd name="connsiteY1" fmla="*/ 0 h 6867524"/>
              <a:gd name="connsiteX2" fmla="*/ 4248150 w 6086475"/>
              <a:gd name="connsiteY2" fmla="*/ 6867524 h 6867524"/>
              <a:gd name="connsiteX3" fmla="*/ 0 w 6086475"/>
              <a:gd name="connsiteY3" fmla="*/ 6867524 h 6867524"/>
              <a:gd name="connsiteX4" fmla="*/ 0 w 6086475"/>
              <a:gd name="connsiteY4" fmla="*/ 9525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6475" h="6867524">
                <a:moveTo>
                  <a:pt x="0" y="9525"/>
                </a:moveTo>
                <a:lnTo>
                  <a:pt x="6086475" y="0"/>
                </a:lnTo>
                <a:lnTo>
                  <a:pt x="4248150" y="6867524"/>
                </a:lnTo>
                <a:lnTo>
                  <a:pt x="0" y="6867524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0000">
                <a:srgbClr val="01023B">
                  <a:alpha val="17000"/>
                </a:srgbClr>
              </a:gs>
              <a:gs pos="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850838" y="916315"/>
            <a:ext cx="5674411" cy="5684510"/>
            <a:chOff x="5850839" y="916315"/>
            <a:chExt cx="5331510" cy="5234140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A7201A60-2042-4C11-8C07-5201B51D7A5C}"/>
                </a:ext>
              </a:extLst>
            </p:cNvPr>
            <p:cNvGrpSpPr/>
            <p:nvPr/>
          </p:nvGrpSpPr>
          <p:grpSpPr>
            <a:xfrm>
              <a:off x="5850839" y="916315"/>
              <a:ext cx="5331510" cy="5234140"/>
              <a:chOff x="-908118" y="504944"/>
              <a:chExt cx="7652190" cy="7818834"/>
            </a:xfrm>
          </p:grpSpPr>
          <p:sp>
            <p:nvSpPr>
              <p:cNvPr id="36" name="Двойная стрелка влево/вправо 26">
                <a:extLst>
                  <a:ext uri="{FF2B5EF4-FFF2-40B4-BE49-F238E27FC236}">
                    <a16:creationId xmlns:a16="http://schemas.microsoft.com/office/drawing/2014/main" id="{6FB0DD44-B5F8-4D4A-BFEF-59F12F27EC1C}"/>
                  </a:ext>
                </a:extLst>
              </p:cNvPr>
              <p:cNvSpPr/>
              <p:nvPr/>
            </p:nvSpPr>
            <p:spPr>
              <a:xfrm rot="5400000">
                <a:off x="2857147" y="6198159"/>
                <a:ext cx="1841107" cy="281209"/>
              </a:xfrm>
              <a:prstGeom prst="left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2F7C7715-A36A-452B-8322-AE4FAF1EB6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2098" y="908075"/>
                <a:ext cx="334363" cy="558282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ED795E2-C2DC-4B95-9FD6-5B0AFBA5AE3B}"/>
                  </a:ext>
                </a:extLst>
              </p:cNvPr>
              <p:cNvSpPr txBox="1"/>
              <p:nvPr/>
            </p:nvSpPr>
            <p:spPr>
              <a:xfrm>
                <a:off x="-203878" y="2280195"/>
                <a:ext cx="1234198" cy="393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Замена ПО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746067F-D950-459C-8D1C-2E3BCB4194F7}"/>
                  </a:ext>
                </a:extLst>
              </p:cNvPr>
              <p:cNvSpPr txBox="1"/>
              <p:nvPr/>
            </p:nvSpPr>
            <p:spPr>
              <a:xfrm>
                <a:off x="-714718" y="3792846"/>
                <a:ext cx="1533122" cy="393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Сетевые атаки</a:t>
                </a:r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EE02F60F-626E-4541-8FC4-39C5BD2EF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04105">
                <a:off x="1531054" y="1190981"/>
                <a:ext cx="341745" cy="606369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18469CD-A7DA-4663-84D0-F10EE62E666F}"/>
                  </a:ext>
                </a:extLst>
              </p:cNvPr>
              <p:cNvSpPr txBox="1"/>
              <p:nvPr/>
            </p:nvSpPr>
            <p:spPr>
              <a:xfrm>
                <a:off x="192417" y="1071321"/>
                <a:ext cx="1300065" cy="393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Кибератаки</a:t>
                </a:r>
                <a:endPara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D26A6B0-9A09-48DB-B539-763E45D10011}"/>
                  </a:ext>
                </a:extLst>
              </p:cNvPr>
              <p:cNvSpPr txBox="1"/>
              <p:nvPr/>
            </p:nvSpPr>
            <p:spPr>
              <a:xfrm>
                <a:off x="4195345" y="520725"/>
                <a:ext cx="2361496" cy="393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Фальсификация данных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D5D3840-6BE0-4B81-94CA-80D962A4DBF1}"/>
                  </a:ext>
                </a:extLst>
              </p:cNvPr>
              <p:cNvSpPr txBox="1"/>
              <p:nvPr/>
            </p:nvSpPr>
            <p:spPr>
              <a:xfrm>
                <a:off x="2097672" y="504944"/>
                <a:ext cx="1730882" cy="367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Вредоносное ПО</a:t>
                </a:r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BF3D6078-F62A-43CC-94AA-E7AA9E11E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72456">
                <a:off x="2795932" y="963245"/>
                <a:ext cx="334363" cy="558282"/>
              </a:xfrm>
              <a:prstGeom prst="rect">
                <a:avLst/>
              </a:prstGeom>
            </p:spPr>
          </p:pic>
          <p:pic>
            <p:nvPicPr>
              <p:cNvPr id="47" name="Picture 3" descr="C:\Users\apimenov\Desktop\1.png">
                <a:extLst>
                  <a:ext uri="{FF2B5EF4-FFF2-40B4-BE49-F238E27FC236}">
                    <a16:creationId xmlns:a16="http://schemas.microsoft.com/office/drawing/2014/main" id="{42564872-6005-49BD-B72B-EF6448583E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33" r="22474" b="-2266"/>
              <a:stretch/>
            </p:blipFill>
            <p:spPr bwMode="auto">
              <a:xfrm>
                <a:off x="2752154" y="2158140"/>
                <a:ext cx="1252193" cy="80713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48" name="Рисунок 47">
                <a:extLst>
                  <a:ext uri="{FF2B5EF4-FFF2-40B4-BE49-F238E27FC236}">
                    <a16:creationId xmlns:a16="http://schemas.microsoft.com/office/drawing/2014/main" id="{5D37030D-3016-4A84-8778-0193091CE4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0791" t="14805" r="8350" b="21298"/>
              <a:stretch/>
            </p:blipFill>
            <p:spPr>
              <a:xfrm>
                <a:off x="-908118" y="5557682"/>
                <a:ext cx="1236578" cy="1072511"/>
              </a:xfrm>
              <a:prstGeom prst="rect">
                <a:avLst/>
              </a:prstGeom>
            </p:spPr>
          </p:pic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id="{8779AA35-0131-46DC-8D59-CD39DA15D8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76713" y="3014778"/>
                <a:ext cx="1283914" cy="843582"/>
              </a:xfrm>
              <a:prstGeom prst="rect">
                <a:avLst/>
              </a:prstGeom>
            </p:spPr>
          </p:pic>
          <p:pic>
            <p:nvPicPr>
              <p:cNvPr id="50" name="Picture 2" descr="https://cdn.pixabay.com/photo/2013/07/13/12/19/computer-159608_1280.png">
                <a:extLst>
                  <a:ext uri="{FF2B5EF4-FFF2-40B4-BE49-F238E27FC236}">
                    <a16:creationId xmlns:a16="http://schemas.microsoft.com/office/drawing/2014/main" id="{6A8DCD8A-7929-43BB-99B1-F9C3392C53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4609" y="4271016"/>
                <a:ext cx="1125628" cy="10579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Облако 50">
                <a:extLst>
                  <a:ext uri="{FF2B5EF4-FFF2-40B4-BE49-F238E27FC236}">
                    <a16:creationId xmlns:a16="http://schemas.microsoft.com/office/drawing/2014/main" id="{6FC05EBE-CA83-4D4B-83D4-62FC2F2835F1}"/>
                  </a:ext>
                </a:extLst>
              </p:cNvPr>
              <p:cNvSpPr/>
              <p:nvPr/>
            </p:nvSpPr>
            <p:spPr>
              <a:xfrm>
                <a:off x="1328477" y="1484784"/>
                <a:ext cx="5415595" cy="472932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EBBF7E8-9038-4F82-9DFA-6CDDC0FD56A9}"/>
                  </a:ext>
                </a:extLst>
              </p:cNvPr>
              <p:cNvSpPr txBox="1"/>
              <p:nvPr/>
            </p:nvSpPr>
            <p:spPr>
              <a:xfrm>
                <a:off x="4841632" y="1995663"/>
                <a:ext cx="1357433" cy="1057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Надежная наземная станция управления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323C9C-BF2C-466E-8050-DB502FCA011F}"/>
                  </a:ext>
                </a:extLst>
              </p:cNvPr>
              <p:cNvSpPr txBox="1"/>
              <p:nvPr/>
            </p:nvSpPr>
            <p:spPr>
              <a:xfrm>
                <a:off x="3398143" y="3679575"/>
                <a:ext cx="1445899" cy="597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Доверенный сервер</a:t>
                </a:r>
              </a:p>
            </p:txBody>
          </p:sp>
          <p:sp>
            <p:nvSpPr>
              <p:cNvPr id="61" name="Двойная стрелка влево/вправо 48">
                <a:extLst>
                  <a:ext uri="{FF2B5EF4-FFF2-40B4-BE49-F238E27FC236}">
                    <a16:creationId xmlns:a16="http://schemas.microsoft.com/office/drawing/2014/main" id="{B6F3E07F-A63E-4EAF-AA93-F53F47C7F740}"/>
                  </a:ext>
                </a:extLst>
              </p:cNvPr>
              <p:cNvSpPr/>
              <p:nvPr/>
            </p:nvSpPr>
            <p:spPr>
              <a:xfrm rot="1293576">
                <a:off x="3929986" y="2834325"/>
                <a:ext cx="987772" cy="261893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64" name="Двойная стрелка влево/вправо 50">
                <a:extLst>
                  <a:ext uri="{FF2B5EF4-FFF2-40B4-BE49-F238E27FC236}">
                    <a16:creationId xmlns:a16="http://schemas.microsoft.com/office/drawing/2014/main" id="{638B6C53-DD58-465F-AD1A-9E989D18868B}"/>
                  </a:ext>
                </a:extLst>
              </p:cNvPr>
              <p:cNvSpPr/>
              <p:nvPr/>
            </p:nvSpPr>
            <p:spPr>
              <a:xfrm rot="19245131" flipV="1">
                <a:off x="228802" y="5594794"/>
                <a:ext cx="1508508" cy="231915"/>
              </a:xfrm>
              <a:prstGeom prst="left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FB77380-2C92-428B-8F14-DC75234D40F3}"/>
                  </a:ext>
                </a:extLst>
              </p:cNvPr>
              <p:cNvSpPr txBox="1"/>
              <p:nvPr/>
            </p:nvSpPr>
            <p:spPr>
              <a:xfrm>
                <a:off x="3887718" y="6429660"/>
                <a:ext cx="2667342" cy="367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Доверенные каналы связи</a:t>
                </a:r>
              </a:p>
            </p:txBody>
          </p:sp>
          <p:pic>
            <p:nvPicPr>
              <p:cNvPr id="72" name="Рисунок 71">
                <a:extLst>
                  <a:ext uri="{FF2B5EF4-FFF2-40B4-BE49-F238E27FC236}">
                    <a16:creationId xmlns:a16="http://schemas.microsoft.com/office/drawing/2014/main" id="{E26A14F5-BBE5-42FD-8135-784801910D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04105">
                <a:off x="1007988" y="2386375"/>
                <a:ext cx="334363" cy="558282"/>
              </a:xfrm>
              <a:prstGeom prst="rect">
                <a:avLst/>
              </a:prstGeom>
            </p:spPr>
          </p:pic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CD78A2A-1FAA-44E6-9BE0-6435134A3A82}"/>
                  </a:ext>
                </a:extLst>
              </p:cNvPr>
              <p:cNvSpPr txBox="1"/>
              <p:nvPr/>
            </p:nvSpPr>
            <p:spPr>
              <a:xfrm>
                <a:off x="1243242" y="7437801"/>
                <a:ext cx="4957377" cy="885977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/>
                  <a:t>Система УВД</a:t>
                </a:r>
                <a:br>
                  <a:rPr lang="en-US" sz="1000" dirty="0"/>
                </a:br>
                <a:r>
                  <a:rPr lang="ru-RU" sz="1000" dirty="0"/>
                  <a:t>(Министерство транспорта, Государственная корпорация по управлению воздушным движением)</a:t>
                </a:r>
              </a:p>
            </p:txBody>
          </p:sp>
          <p:pic>
            <p:nvPicPr>
              <p:cNvPr id="78" name="Рисунок 77">
                <a:extLst>
                  <a:ext uri="{FF2B5EF4-FFF2-40B4-BE49-F238E27FC236}">
                    <a16:creationId xmlns:a16="http://schemas.microsoft.com/office/drawing/2014/main" id="{6AF4A290-6A90-490C-A9DF-5A31677B4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623778">
                <a:off x="762279" y="3551451"/>
                <a:ext cx="334363" cy="558283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>
              <a:off x="5879899" y="4976209"/>
              <a:ext cx="85661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/>
                <a:t>Пилоты и владельцы БПЛА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18469CD-A7DA-4663-84D0-F10EE62E666F}"/>
                </a:ext>
              </a:extLst>
            </p:cNvPr>
            <p:cNvSpPr txBox="1"/>
            <p:nvPr/>
          </p:nvSpPr>
          <p:spPr>
            <a:xfrm>
              <a:off x="7510595" y="2907963"/>
              <a:ext cx="12266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Защищенное приложение пользователя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177" y="3521727"/>
              <a:ext cx="799654" cy="588245"/>
            </a:xfrm>
            <a:prstGeom prst="rect">
              <a:avLst/>
            </a:prstGeom>
          </p:spPr>
        </p:pic>
        <p:sp>
          <p:nvSpPr>
            <p:cNvPr id="52" name="Двойная стрелка влево/вправо 48">
              <a:extLst>
                <a:ext uri="{FF2B5EF4-FFF2-40B4-BE49-F238E27FC236}">
                  <a16:creationId xmlns:a16="http://schemas.microsoft.com/office/drawing/2014/main" id="{B6F3E07F-A63E-4EAF-AA93-F53F47C7F740}"/>
                </a:ext>
              </a:extLst>
            </p:cNvPr>
            <p:cNvSpPr/>
            <p:nvPr/>
          </p:nvSpPr>
          <p:spPr>
            <a:xfrm>
              <a:off x="8384678" y="3721630"/>
              <a:ext cx="420515" cy="14862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55" name="Двойная стрелка влево/вправо 48">
              <a:extLst>
                <a:ext uri="{FF2B5EF4-FFF2-40B4-BE49-F238E27FC236}">
                  <a16:creationId xmlns:a16="http://schemas.microsoft.com/office/drawing/2014/main" id="{B6F3E07F-A63E-4EAF-AA93-F53F47C7F740}"/>
                </a:ext>
              </a:extLst>
            </p:cNvPr>
            <p:cNvSpPr/>
            <p:nvPr/>
          </p:nvSpPr>
          <p:spPr>
            <a:xfrm rot="19556217">
              <a:off x="9388602" y="3436543"/>
              <a:ext cx="885057" cy="20328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-10485" y="1678260"/>
            <a:ext cx="5776445" cy="3719849"/>
          </a:xfrm>
          <a:custGeom>
            <a:avLst/>
            <a:gdLst>
              <a:gd name="connsiteX0" fmla="*/ 0 w 5776445"/>
              <a:gd name="connsiteY0" fmla="*/ 0 h 3719849"/>
              <a:gd name="connsiteX1" fmla="*/ 5776445 w 5776445"/>
              <a:gd name="connsiteY1" fmla="*/ 0 h 3719849"/>
              <a:gd name="connsiteX2" fmla="*/ 5776445 w 5776445"/>
              <a:gd name="connsiteY2" fmla="*/ 3719849 h 3719849"/>
              <a:gd name="connsiteX3" fmla="*/ 0 w 5776445"/>
              <a:gd name="connsiteY3" fmla="*/ 3719849 h 3719849"/>
              <a:gd name="connsiteX4" fmla="*/ 0 w 5776445"/>
              <a:gd name="connsiteY4" fmla="*/ 0 h 3719849"/>
              <a:gd name="connsiteX0" fmla="*/ 0 w 5776445"/>
              <a:gd name="connsiteY0" fmla="*/ 0 h 3719849"/>
              <a:gd name="connsiteX1" fmla="*/ 5776445 w 5776445"/>
              <a:gd name="connsiteY1" fmla="*/ 0 h 3719849"/>
              <a:gd name="connsiteX2" fmla="*/ 4783667 w 5776445"/>
              <a:gd name="connsiteY2" fmla="*/ 3606638 h 3719849"/>
              <a:gd name="connsiteX3" fmla="*/ 0 w 5776445"/>
              <a:gd name="connsiteY3" fmla="*/ 3719849 h 3719849"/>
              <a:gd name="connsiteX4" fmla="*/ 0 w 5776445"/>
              <a:gd name="connsiteY4" fmla="*/ 0 h 371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6445" h="3719849">
                <a:moveTo>
                  <a:pt x="0" y="0"/>
                </a:moveTo>
                <a:lnTo>
                  <a:pt x="5776445" y="0"/>
                </a:lnTo>
                <a:lnTo>
                  <a:pt x="4783667" y="3606638"/>
                </a:lnTo>
                <a:lnTo>
                  <a:pt x="0" y="371984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36938" y="1692823"/>
            <a:ext cx="5577230" cy="3538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63"/>
              </a:spcBef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Использование межсетевых экранов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Использование двух контуров защиты</a:t>
            </a:r>
            <a:endParaRPr lang="en-US" sz="1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Использование 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Token </a:t>
            </a: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технологий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:</a:t>
            </a:r>
            <a:b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-  </a:t>
            </a: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для авторизации работы пилота БВС</a:t>
            </a:r>
            <a:b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в сервисах 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RUTM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    - </a:t>
            </a: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для авторизации работы бортового модуля доступа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Защищённые каналы передачи данных</a:t>
            </a:r>
            <a:b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и шифрование потока данных</a:t>
            </a:r>
            <a:endParaRPr lang="en-US" sz="1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Внутренняя защита</a:t>
            </a:r>
            <a:b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от несанкционированного доступа</a:t>
            </a:r>
            <a:endParaRPr lang="en-US" sz="1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4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4D671F4D-9614-41E9-BA0C-7977DEBBBBB3}"/>
              </a:ext>
            </a:extLst>
          </p:cNvPr>
          <p:cNvSpPr txBox="1">
            <a:spLocks/>
          </p:cNvSpPr>
          <p:nvPr/>
        </p:nvSpPr>
        <p:spPr>
          <a:xfrm>
            <a:off x="-26288" y="79061"/>
            <a:ext cx="11819137" cy="692458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</a:rPr>
              <a:t> СТАТУС РЕАЛИЗАЦИИ ПРОЕКТА </a:t>
            </a:r>
            <a:r>
              <a:rPr lang="en-US" sz="2400" dirty="0">
                <a:latin typeface="+mn-lt"/>
              </a:rPr>
              <a:t>RUTM</a:t>
            </a:r>
            <a:r>
              <a:rPr lang="ru-RU" sz="2400" dirty="0">
                <a:latin typeface="+mn-lt"/>
              </a:rPr>
              <a:t>1</a:t>
            </a:r>
            <a:endParaRPr lang="ru-RU" sz="2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692457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2325165"/>
            <a:ext cx="5357599" cy="327942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597127" y="3602845"/>
            <a:ext cx="3223520" cy="320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Блок-схема макета системы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162" y="698181"/>
            <a:ext cx="6308718" cy="162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Состав макета</a:t>
            </a:r>
            <a:r>
              <a:rPr lang="en-US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Сервисы регистрации и планирования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Сервис подачи плана полета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Макет подсистемы DAA</a:t>
            </a:r>
            <a:r>
              <a:rPr lang="en-US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+ </a:t>
            </a:r>
            <a:r>
              <a:rPr lang="en-US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GB DAA</a:t>
            </a:r>
            <a:endParaRPr lang="ru-RU" sz="1662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Ситуационный индикатор (макет)</a:t>
            </a:r>
            <a:endParaRPr lang="en-US" sz="1662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C</a:t>
            </a:r>
            <a:r>
              <a:rPr lang="ru-RU" sz="1662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ервисы</a:t>
            </a: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ATM</a:t>
            </a:r>
            <a:endParaRPr lang="ru-RU" sz="1662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3282" y="686734"/>
            <a:ext cx="6308718" cy="162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Трехмерный индикатор контролера ИВП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DAA-индикатор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Eid/Rid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62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Геофенсинг</a:t>
            </a: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\</a:t>
            </a:r>
            <a:r>
              <a:rPr lang="ru-RU" sz="1662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геокейджинг</a:t>
            </a:r>
            <a:endParaRPr lang="ru-RU" sz="1662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С2\С3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</a:t>
            </a:r>
            <a:r>
              <a:rPr lang="en-US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DDLC</a:t>
            </a:r>
            <a:endParaRPr lang="ru-RU" sz="1662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3" r="5912" b="13373"/>
          <a:stretch/>
        </p:blipFill>
        <p:spPr>
          <a:xfrm>
            <a:off x="5883280" y="2313718"/>
            <a:ext cx="5585584" cy="327942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503E378-ECB5-49D5-8338-9EF67A9C1087}"/>
              </a:ext>
            </a:extLst>
          </p:cNvPr>
          <p:cNvSpPr txBox="1"/>
          <p:nvPr/>
        </p:nvSpPr>
        <p:spPr>
          <a:xfrm>
            <a:off x="2928492" y="5950802"/>
            <a:ext cx="2327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Макет модуля доступа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У.М.Н.И.К.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7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47763" y="196538"/>
            <a:ext cx="9905887" cy="766812"/>
          </a:xfrm>
        </p:spPr>
        <p:txBody>
          <a:bodyPr>
            <a:normAutofit/>
          </a:bodyPr>
          <a:lstStyle/>
          <a:p>
            <a:r>
              <a:rPr lang="ru-RU" sz="2800" dirty="0"/>
              <a:t>ОТРАБОТКА СИСТЕМЫ НА АЭРОДРОМЕ ОРЛОВКА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9963150" y="6411913"/>
            <a:ext cx="22288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30DFB2-002A-43A8-8BD8-C563F289DE35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58725" name="Picture 5" descr="U:\Гашило МАРИЯ\ФОТО ОБОРУДОВАНИЯ\Фото Орловка ПОКАЗ и мишка\DSC_7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12" y="4313238"/>
            <a:ext cx="3668666" cy="242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6" name="Picture 9" descr="C:\Users\damir_ch\Documents\БПЛА Орловка полигон\арт\карта+возд-пространство-го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3770" r="9578"/>
          <a:stretch>
            <a:fillRect/>
          </a:stretch>
        </p:blipFill>
        <p:spPr bwMode="auto">
          <a:xfrm>
            <a:off x="1392236" y="963351"/>
            <a:ext cx="9103166" cy="33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7" name="Прямоугольник 6"/>
          <p:cNvSpPr>
            <a:spLocks noChangeArrowheads="1"/>
          </p:cNvSpPr>
          <p:nvPr/>
        </p:nvSpPr>
        <p:spPr bwMode="auto">
          <a:xfrm>
            <a:off x="5511435" y="3742519"/>
            <a:ext cx="5288329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ts val="100"/>
              </a:spcBef>
            </a:pPr>
            <a:r>
              <a:rPr lang="ru-RU" altLang="ru-RU" sz="1400" b="1" dirty="0">
                <a:solidFill>
                  <a:srgbClr val="000000"/>
                </a:solidFill>
                <a:ea typeface="Helvetica Neue"/>
                <a:cs typeface="Helvetica Neue"/>
              </a:rPr>
              <a:t>Расположение аэродрома Орловка и используемое выделенного воздушное пространство.</a:t>
            </a:r>
          </a:p>
        </p:txBody>
      </p:sp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88" y="4313238"/>
            <a:ext cx="3594426" cy="242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725" y="4313239"/>
            <a:ext cx="2207801" cy="242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92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0" y="692458"/>
            <a:ext cx="11458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sp>
        <p:nvSpPr>
          <p:cNvPr id="22" name="Объект 2">
            <a:extLst>
              <a:ext uri="{FF2B5EF4-FFF2-40B4-BE49-F238E27FC236}">
                <a16:creationId xmlns:a16="http://schemas.microsoft.com/office/drawing/2014/main" id="{F5AB5109-384B-4FA7-925A-DE43DB518E97}"/>
              </a:ext>
            </a:extLst>
          </p:cNvPr>
          <p:cNvSpPr txBox="1">
            <a:spLocks/>
          </p:cNvSpPr>
          <p:nvPr/>
        </p:nvSpPr>
        <p:spPr>
          <a:xfrm>
            <a:off x="5094129" y="4825198"/>
            <a:ext cx="3715470" cy="2453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52" y="1043416"/>
            <a:ext cx="10866111" cy="5338912"/>
          </a:xfrm>
          <a:prstGeom prst="rect">
            <a:avLst/>
          </a:prstGeom>
        </p:spPr>
      </p:pic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CACBC704-400B-A04C-921A-A3FC2FFAE1F6}"/>
              </a:ext>
            </a:extLst>
          </p:cNvPr>
          <p:cNvSpPr txBox="1">
            <a:spLocks/>
          </p:cNvSpPr>
          <p:nvPr/>
        </p:nvSpPr>
        <p:spPr>
          <a:xfrm>
            <a:off x="372862" y="1"/>
            <a:ext cx="11819137" cy="692458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</a:rPr>
              <a:t>ПЕРСПЕКТИВЫ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70717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5" r="25913"/>
          <a:stretch/>
        </p:blipFill>
        <p:spPr>
          <a:xfrm>
            <a:off x="-63537" y="0"/>
            <a:ext cx="4429103" cy="6846932"/>
          </a:xfrm>
        </p:spPr>
      </p:pic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id="{D59D4F5E-0D68-46FB-B499-329ED58DA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5118" y="11068"/>
            <a:ext cx="4430684" cy="68469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  <a:alpha val="0"/>
                </a:schemeClr>
              </a:gs>
              <a:gs pos="100000">
                <a:schemeClr val="accent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067925" y="6468303"/>
            <a:ext cx="1600200" cy="294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685463" y="2575000"/>
            <a:ext cx="6982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Акционерное общество «Аэронавигационные спутниковые технологии и разработки в авиации»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Адрес: 127015, г. Москва, ул. Большая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Новодмитровская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д.12 стр.15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Телефон:	(495) 280-16-83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Электронная почта: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info@astra-jsc.com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05636" y="1315168"/>
            <a:ext cx="5773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СПАСИБО ЗА ВНИМАНИЕ!</a:t>
            </a:r>
            <a:endParaRPr lang="en-US" sz="4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31" y="4457543"/>
            <a:ext cx="4048125" cy="210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94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4D671F4D-9614-41E9-BA0C-7977DEBBBBB3}"/>
              </a:ext>
            </a:extLst>
          </p:cNvPr>
          <p:cNvSpPr txBox="1">
            <a:spLocks/>
          </p:cNvSpPr>
          <p:nvPr/>
        </p:nvSpPr>
        <p:spPr>
          <a:xfrm>
            <a:off x="6710225" y="1"/>
            <a:ext cx="5481773" cy="692458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</a:rPr>
              <a:t>ИНФРАСТРУКТУРА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692457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7611" r="2214" b="11103"/>
          <a:stretch/>
        </p:blipFill>
        <p:spPr>
          <a:xfrm>
            <a:off x="5658902" y="2190750"/>
            <a:ext cx="6533097" cy="4171950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6401265" y="1413124"/>
            <a:ext cx="556272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Инфраструктура обмена данными </a:t>
            </a:r>
            <a:r>
              <a:rPr lang="en-US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RUTM</a:t>
            </a: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1" t="-3622" r="7697" b="8316"/>
          <a:stretch/>
        </p:blipFill>
        <p:spPr>
          <a:xfrm>
            <a:off x="-36095" y="-276726"/>
            <a:ext cx="6809874" cy="7170821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242487" y="683328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9" name="Прямоугольник 19">
            <a:extLst>
              <a:ext uri="{FF2B5EF4-FFF2-40B4-BE49-F238E27FC236}">
                <a16:creationId xmlns:a16="http://schemas.microsoft.com/office/drawing/2014/main" id="{979F9DAD-F6B0-4ECC-8632-4B5E05098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9737"/>
            <a:ext cx="6710226" cy="6912754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424815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0 w 6086475"/>
              <a:gd name="connsiteY0" fmla="*/ 9525 h 6867524"/>
              <a:gd name="connsiteX1" fmla="*/ 6086475 w 6086475"/>
              <a:gd name="connsiteY1" fmla="*/ 0 h 6867524"/>
              <a:gd name="connsiteX2" fmla="*/ 4248150 w 6086475"/>
              <a:gd name="connsiteY2" fmla="*/ 6867524 h 6867524"/>
              <a:gd name="connsiteX3" fmla="*/ 0 w 6086475"/>
              <a:gd name="connsiteY3" fmla="*/ 6867524 h 6867524"/>
              <a:gd name="connsiteX4" fmla="*/ 0 w 6086475"/>
              <a:gd name="connsiteY4" fmla="*/ 9525 h 6867524"/>
              <a:gd name="connsiteX0" fmla="*/ 0 w 6086475"/>
              <a:gd name="connsiteY0" fmla="*/ 9525 h 6940973"/>
              <a:gd name="connsiteX1" fmla="*/ 6086475 w 6086475"/>
              <a:gd name="connsiteY1" fmla="*/ 0 h 6940973"/>
              <a:gd name="connsiteX2" fmla="*/ 3742204 w 6086475"/>
              <a:gd name="connsiteY2" fmla="*/ 6940973 h 6940973"/>
              <a:gd name="connsiteX3" fmla="*/ 0 w 6086475"/>
              <a:gd name="connsiteY3" fmla="*/ 6867524 h 6940973"/>
              <a:gd name="connsiteX4" fmla="*/ 0 w 6086475"/>
              <a:gd name="connsiteY4" fmla="*/ 9525 h 6940973"/>
              <a:gd name="connsiteX0" fmla="*/ 0 w 6086475"/>
              <a:gd name="connsiteY0" fmla="*/ 9525 h 6867524"/>
              <a:gd name="connsiteX1" fmla="*/ 6086475 w 6086475"/>
              <a:gd name="connsiteY1" fmla="*/ 0 h 6867524"/>
              <a:gd name="connsiteX2" fmla="*/ 4299478 w 6086475"/>
              <a:gd name="connsiteY2" fmla="*/ 6854349 h 6867524"/>
              <a:gd name="connsiteX3" fmla="*/ 0 w 6086475"/>
              <a:gd name="connsiteY3" fmla="*/ 6867524 h 6867524"/>
              <a:gd name="connsiteX4" fmla="*/ 0 w 6086475"/>
              <a:gd name="connsiteY4" fmla="*/ 9525 h 6867524"/>
              <a:gd name="connsiteX0" fmla="*/ 0 w 6134242"/>
              <a:gd name="connsiteY0" fmla="*/ 18188 h 6876187"/>
              <a:gd name="connsiteX1" fmla="*/ 6134242 w 6134242"/>
              <a:gd name="connsiteY1" fmla="*/ 0 h 6876187"/>
              <a:gd name="connsiteX2" fmla="*/ 4299478 w 6134242"/>
              <a:gd name="connsiteY2" fmla="*/ 6863012 h 6876187"/>
              <a:gd name="connsiteX3" fmla="*/ 0 w 6134242"/>
              <a:gd name="connsiteY3" fmla="*/ 6876187 h 6876187"/>
              <a:gd name="connsiteX4" fmla="*/ 0 w 6134242"/>
              <a:gd name="connsiteY4" fmla="*/ 18188 h 68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4242" h="6876187">
                <a:moveTo>
                  <a:pt x="0" y="18188"/>
                </a:moveTo>
                <a:lnTo>
                  <a:pt x="6134242" y="0"/>
                </a:lnTo>
                <a:lnTo>
                  <a:pt x="4299478" y="6863012"/>
                </a:lnTo>
                <a:lnTo>
                  <a:pt x="0" y="6876187"/>
                </a:lnTo>
                <a:lnTo>
                  <a:pt x="0" y="18188"/>
                </a:lnTo>
                <a:close/>
              </a:path>
            </a:pathLst>
          </a:custGeom>
          <a:gradFill flip="none" rotWithShape="1">
            <a:gsLst>
              <a:gs pos="40000">
                <a:srgbClr val="01023B">
                  <a:alpha val="17000"/>
                </a:srgbClr>
              </a:gs>
              <a:gs pos="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05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3">
            <a:extLst>
              <a:ext uri="{FF2B5EF4-FFF2-40B4-BE49-F238E27FC236}">
                <a16:creationId xmlns:a16="http://schemas.microsoft.com/office/drawing/2014/main" id="{D59D4F5E-0D68-46FB-B499-329ED58DA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7150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Цель создания </a:t>
            </a:r>
            <a:r>
              <a:rPr lang="en-US" sz="180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RUTM</a:t>
            </a:r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D671F4D-9614-41E9-BA0C-7977DEBB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802"/>
            <a:ext cx="11819137" cy="692458"/>
          </a:xfrm>
        </p:spPr>
        <p:txBody>
          <a:bodyPr rtlCol="0">
            <a:noAutofit/>
          </a:bodyPr>
          <a:lstStyle/>
          <a:p>
            <a:r>
              <a:rPr lang="ru-RU" sz="2400" dirty="0">
                <a:latin typeface="+mn-lt"/>
                <a:cs typeface="Arial" panose="020B0604020202020204" pitchFamily="34" charset="0"/>
              </a:rPr>
              <a:t>ЧТО ТАКОЕ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RUTM1</a:t>
            </a:r>
            <a:r>
              <a:rPr lang="ru-RU" sz="2400" dirty="0">
                <a:latin typeface="+mn-lt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341" y="924601"/>
            <a:ext cx="5251413" cy="85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2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RUTM</a:t>
            </a:r>
            <a:r>
              <a:rPr lang="ru-RU" sz="1662" b="1" dirty="0">
                <a:latin typeface="Franklin Gothic Book" panose="020B0503020102020204" pitchFamily="34" charset="0"/>
              </a:rPr>
              <a:t> </a:t>
            </a:r>
            <a:r>
              <a:rPr lang="ru-RU" sz="1662" dirty="0">
                <a:latin typeface="Franklin Gothic Book" panose="020B0503020102020204" pitchFamily="34" charset="0"/>
              </a:rPr>
              <a:t>– </a:t>
            </a: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цифровая система</a:t>
            </a:r>
            <a:r>
              <a:rPr lang="en-US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организации </a:t>
            </a:r>
          </a:p>
          <a:p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безопасного воздушного движения</a:t>
            </a:r>
            <a:r>
              <a:rPr lang="en-US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БВС и ПВС </a:t>
            </a:r>
          </a:p>
          <a:p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в Воздушное пространство РФ.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341" y="1859478"/>
            <a:ext cx="4543096" cy="162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2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Цель создания </a:t>
            </a:r>
            <a:r>
              <a:rPr lang="en-US" sz="1662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RUTM </a:t>
            </a:r>
            <a:r>
              <a:rPr lang="en-US" sz="1662" b="1" dirty="0">
                <a:latin typeface="Franklin Gothic Book" panose="020B0503020102020204" pitchFamily="34" charset="0"/>
              </a:rPr>
              <a:t>– </a:t>
            </a: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интеграция БВС и ПВС в общее воздушное пространство РФ.</a:t>
            </a:r>
          </a:p>
          <a:p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Обеспечение доступа для пользователей ВП Обеспечение возможности летать</a:t>
            </a:r>
          </a:p>
          <a:p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Лететь легально, летать безопасно, летать здесь и сейчас.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3637D5-41C4-4E4A-B3C0-CCDAC4A80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355" y="4880124"/>
            <a:ext cx="1356098" cy="13861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DD6906D-D43A-4BFD-99C5-2E066D066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104" y="5223563"/>
            <a:ext cx="1938754" cy="7620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45" y="5012741"/>
            <a:ext cx="1090215" cy="10971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144" y="5145143"/>
            <a:ext cx="938223" cy="9139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84742" y="6176639"/>
            <a:ext cx="356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Потребность в гибком доступе к ВП новых участников воздушного движения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7644" y="6178392"/>
            <a:ext cx="289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Сохранение привычных процедур для пилотируемой авиации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0182" y="6183856"/>
            <a:ext cx="289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Традиционные процедуры УВД не подходят для большого количества БВС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05918" y="6173451"/>
            <a:ext cx="289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Необходимость безопасной интеграции БВС в единое ВП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0" y="69245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047750" y="4838247"/>
            <a:ext cx="9391654" cy="15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cxnSpLocks/>
          </p:cNvCxnSpPr>
          <p:nvPr/>
        </p:nvCxnSpPr>
        <p:spPr>
          <a:xfrm>
            <a:off x="1057275" y="4853664"/>
            <a:ext cx="0" cy="218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4660256" y="4835429"/>
            <a:ext cx="0" cy="195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7546331" y="4835429"/>
            <a:ext cx="0" cy="195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0441935" y="4835429"/>
            <a:ext cx="0" cy="195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67" y="798087"/>
            <a:ext cx="6798292" cy="3965968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68EB2E0-173E-4FC1-9823-AE679D20639F}"/>
              </a:ext>
            </a:extLst>
          </p:cNvPr>
          <p:cNvSpPr txBox="1"/>
          <p:nvPr/>
        </p:nvSpPr>
        <p:spPr>
          <a:xfrm>
            <a:off x="264341" y="3668026"/>
            <a:ext cx="4543096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Интеграция БВС и ПВС в общее воздушное пространство</a:t>
            </a:r>
          </a:p>
        </p:txBody>
      </p:sp>
    </p:spTree>
    <p:extLst>
      <p:ext uri="{BB962C8B-B14F-4D97-AF65-F5344CB8AC3E}">
        <p14:creationId xmlns:p14="http://schemas.microsoft.com/office/powerpoint/2010/main" val="409279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187AC42-A26E-3141-8CD7-925F4C19BB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 b="3125"/>
          <a:stretch/>
        </p:blipFill>
        <p:spPr>
          <a:xfrm>
            <a:off x="816840" y="722370"/>
            <a:ext cx="10558321" cy="395798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9156871" y="4695911"/>
            <a:ext cx="3008053" cy="2162086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092098" y="4695910"/>
            <a:ext cx="3008053" cy="2162086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-18396" y="4695909"/>
            <a:ext cx="3010853" cy="2162091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31072" y="4695909"/>
            <a:ext cx="3003192" cy="2178163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4D671F4D-9614-41E9-BA0C-7977DEBBBBB3}"/>
              </a:ext>
            </a:extLst>
          </p:cNvPr>
          <p:cNvSpPr txBox="1">
            <a:spLocks/>
          </p:cNvSpPr>
          <p:nvPr/>
        </p:nvSpPr>
        <p:spPr>
          <a:xfrm>
            <a:off x="191812" y="1"/>
            <a:ext cx="12000187" cy="692458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Franklin Gothic Book" panose="020B0503020102020204" pitchFamily="34" charset="0"/>
              </a:rPr>
              <a:t>НОВЫЕ ПОЛЬЗОВАТЕЛИ ВП – НОВЫЕ ВЫЗОВЫ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92458"/>
            <a:ext cx="11458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DF6FF8-6BAA-4E46-830B-3AE36DF75D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88" b="90041" l="5556" r="94176">
                        <a14:foregroundMark x1="50896" y1="21024" x2="50896" y2="21024"/>
                        <a14:foregroundMark x1="48208" y1="17566" x2="48208" y2="17566"/>
                        <a14:foregroundMark x1="75090" y1="27109" x2="75090" y2="27109"/>
                        <a14:foregroundMark x1="75090" y1="27524" x2="75090" y2="27524"/>
                        <a14:foregroundMark x1="57706" y1="74274" x2="57706" y2="74274"/>
                        <a14:foregroundMark x1="59319" y1="73029" x2="47133" y2="68880"/>
                        <a14:foregroundMark x1="47133" y1="68880" x2="57168" y2="74136"/>
                        <a14:foregroundMark x1="49373" y1="75242" x2="52151" y2="78285"/>
                        <a14:foregroundMark x1="42921" y1="73582" x2="54480" y2="80913"/>
                        <a14:foregroundMark x1="54480" y1="80913" x2="52599" y2="66252"/>
                        <a14:foregroundMark x1="63710" y1="70816" x2="55824" y2="69018"/>
                        <a14:foregroundMark x1="63710" y1="76902" x2="51792" y2="81881"/>
                        <a14:foregroundMark x1="51792" y1="81881" x2="42025" y2="79391"/>
                        <a14:foregroundMark x1="41039" y1="79253" x2="40950" y2="77732"/>
                        <a14:foregroundMark x1="37545" y1="75104" x2="37545" y2="75104"/>
                        <a14:foregroundMark x1="37545" y1="75104" x2="37545" y2="73859"/>
                        <a14:foregroundMark x1="83781" y1="40111" x2="85036" y2="42877"/>
                        <a14:foregroundMark x1="85036" y1="42877" x2="72849" y2="40526"/>
                        <a14:foregroundMark x1="72849" y1="40526" x2="85753" y2="44122"/>
                        <a14:foregroundMark x1="85753" y1="44122" x2="81541" y2="37206"/>
                        <a14:foregroundMark x1="78763" y1="46196" x2="90681" y2="39557"/>
                        <a14:foregroundMark x1="90681" y1="39557" x2="78405" y2="33610"/>
                        <a14:foregroundMark x1="78405" y1="33610" x2="81004" y2="42324"/>
                        <a14:foregroundMark x1="78763" y1="49378" x2="89875" y2="40387"/>
                        <a14:foregroundMark x1="89875" y1="40387" x2="88620" y2="34716"/>
                        <a14:foregroundMark x1="87097" y1="49931" x2="93548" y2="40941"/>
                        <a14:foregroundMark x1="76882" y1="48824" x2="71595" y2="48271"/>
                        <a14:foregroundMark x1="69982" y1="52835" x2="65591" y2="57400"/>
                        <a14:foregroundMark x1="75090" y1="54080" x2="87634" y2="52697"/>
                        <a14:foregroundMark x1="87634" y1="52697" x2="94265" y2="36515"/>
                        <a14:foregroundMark x1="94265" y1="36515" x2="94176" y2="36376"/>
                        <a14:foregroundMark x1="86022" y1="39696" x2="80376" y2="36238"/>
                        <a14:foregroundMark x1="82348" y1="36376" x2="83065" y2="28216"/>
                        <a14:foregroundMark x1="77867" y1="30014" x2="91039" y2="29184"/>
                        <a14:foregroundMark x1="91039" y1="29184" x2="92921" y2="30567"/>
                        <a14:foregroundMark x1="83065" y1="26971" x2="72939" y2="29046"/>
                        <a14:foregroundMark x1="63082" y1="21438" x2="53584" y2="17289"/>
                        <a14:foregroundMark x1="60842" y1="14385" x2="45609" y2="4426"/>
                        <a14:foregroundMark x1="50358" y1="27248" x2="42473" y2="29046"/>
                        <a14:foregroundMark x1="27509" y1="54495" x2="21326" y2="52282"/>
                        <a14:foregroundMark x1="20699" y1="62656" x2="13710" y2="62517"/>
                        <a14:foregroundMark x1="17025" y1="52282" x2="11201" y2="52420"/>
                        <a14:foregroundMark x1="9946" y1="51037" x2="7258" y2="54495"/>
                        <a14:foregroundMark x1="5645" y1="59474" x2="6631" y2="62517"/>
                        <a14:foregroundMark x1="19265" y1="72061" x2="12724" y2="71093"/>
                        <a14:foregroundMark x1="56183" y1="88243" x2="49821" y2="90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372" y="5284390"/>
            <a:ext cx="1713050" cy="110979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F24BF2A-61C7-4A24-B926-2C4D299DC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8557" y="5241126"/>
            <a:ext cx="1177708" cy="1203783"/>
          </a:xfrm>
          <a:prstGeom prst="rect">
            <a:avLst/>
          </a:prstGeom>
        </p:spPr>
      </p:pic>
      <p:pic>
        <p:nvPicPr>
          <p:cNvPr id="4" name="Рисунок 3" descr="Изображение выглядит как плоский, воздушное судно, транспорт, самолет&#10;&#10;Автоматически созданное описание">
            <a:extLst>
              <a:ext uri="{FF2B5EF4-FFF2-40B4-BE49-F238E27FC236}">
                <a16:creationId xmlns:a16="http://schemas.microsoft.com/office/drawing/2014/main" id="{02993933-8D4F-4D46-94FB-E16DE58700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79" b="89720" l="10000" r="91013">
                        <a14:foregroundMark x1="54557" y1="34813" x2="58228" y2="35981"/>
                        <a14:foregroundMark x1="90633" y1="54907" x2="90633" y2="54907"/>
                        <a14:foregroundMark x1="91013" y1="54206" x2="91013" y2="5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86" t="11921" r="5955"/>
          <a:stretch/>
        </p:blipFill>
        <p:spPr>
          <a:xfrm>
            <a:off x="6712810" y="5314561"/>
            <a:ext cx="2001216" cy="12386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C2935C-0882-44E7-B21C-7CB7EE878B4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545" b="82020" l="12192" r="77843">
                        <a14:foregroundMark x1="47128" y1="41212" x2="49707" y2="43232"/>
                        <a14:foregroundMark x1="44783" y1="46869" x2="46307" y2="43636"/>
                        <a14:foregroundMark x1="51934" y1="42828" x2="55217" y2="43030"/>
                        <a14:foregroundMark x1="57093" y1="40202" x2="59437" y2="37374"/>
                        <a14:foregroundMark x1="72216" y1="18586" x2="72216" y2="18586"/>
                        <a14:foregroundMark x1="72919" y1="15556" x2="72919" y2="15556"/>
                        <a14:foregroundMark x1="73036" y1="14747" x2="73036" y2="14747"/>
                        <a14:foregroundMark x1="12192" y1="54545" x2="12192" y2="54545"/>
                        <a14:foregroundMark x1="13013" y1="54141" x2="13013" y2="54141"/>
                        <a14:foregroundMark x1="12661" y1="54343" x2="17819" y2="51313"/>
                        <a14:foregroundMark x1="17937" y1="50909" x2="18288" y2="50101"/>
                        <a14:foregroundMark x1="54162" y1="33737" x2="54162" y2="33737"/>
                        <a14:foregroundMark x1="24619" y1="33131" x2="24619" y2="33131"/>
                        <a14:foregroundMark x1="25088" y1="32727" x2="25088" y2="32727"/>
                        <a14:foregroundMark x1="25909" y1="32525" x2="25909" y2="32525"/>
                        <a14:foregroundMark x1="26729" y1="31919" x2="26729" y2="31919"/>
                        <a14:foregroundMark x1="27433" y1="31515" x2="27433" y2="31515"/>
                        <a14:foregroundMark x1="27784" y1="31515" x2="27784" y2="31515"/>
                        <a14:foregroundMark x1="28488" y1="31111" x2="28488" y2="31111"/>
                        <a14:foregroundMark x1="28136" y1="31313" x2="28136" y2="31313"/>
                        <a14:foregroundMark x1="29191" y1="30707" x2="29191" y2="30707"/>
                        <a14:foregroundMark x1="30012" y1="30505" x2="30012" y2="30505"/>
                        <a14:foregroundMark x1="30950" y1="29899" x2="30950" y2="29899"/>
                        <a14:foregroundMark x1="30950" y1="29697" x2="30950" y2="29697"/>
                        <a14:foregroundMark x1="31419" y1="29495" x2="31419" y2="29495"/>
                        <a14:foregroundMark x1="31653" y1="29495" x2="31653" y2="29495"/>
                        <a14:foregroundMark x1="31770" y1="29697" x2="31770" y2="29697"/>
                        <a14:foregroundMark x1="32005" y1="29495" x2="32122" y2="29697"/>
                        <a14:foregroundMark x1="30481" y1="30101" x2="30481" y2="30101"/>
                        <a14:foregroundMark x1="30363" y1="30505" x2="30363" y2="30505"/>
                        <a14:foregroundMark x1="30715" y1="30101" x2="30715" y2="30101"/>
                        <a14:foregroundMark x1="30715" y1="29899" x2="30950" y2="29899"/>
                        <a14:foregroundMark x1="30950" y1="29899" x2="30950" y2="29899"/>
                        <a14:foregroundMark x1="31653" y1="29899" x2="31653" y2="29899"/>
                        <a14:foregroundMark x1="31653" y1="29899" x2="31653" y2="29899"/>
                        <a14:foregroundMark x1="31301" y1="30303" x2="31301" y2="30303"/>
                        <a14:foregroundMark x1="30950" y1="30303" x2="30950" y2="30303"/>
                        <a14:foregroundMark x1="30950" y1="30303" x2="30950" y2="30303"/>
                        <a14:foregroundMark x1="30832" y1="30303" x2="31536" y2="29899"/>
                        <a14:foregroundMark x1="31653" y1="29899" x2="32239" y2="29697"/>
                        <a14:foregroundMark x1="32474" y1="29697" x2="32474" y2="29697"/>
                        <a14:foregroundMark x1="33177" y1="29495" x2="33177" y2="29495"/>
                        <a14:foregroundMark x1="33411" y1="29495" x2="33411" y2="29495"/>
                        <a14:foregroundMark x1="34232" y1="27273" x2="34232" y2="27273"/>
                        <a14:foregroundMark x1="34232" y1="26869" x2="34232" y2="26869"/>
                        <a14:foregroundMark x1="34115" y1="26667" x2="34115" y2="26667"/>
                        <a14:foregroundMark x1="34115" y1="26465" x2="34115" y2="26465"/>
                        <a14:foregroundMark x1="34115" y1="26263" x2="34115" y2="26263"/>
                        <a14:foregroundMark x1="18992" y1="50101" x2="18992" y2="50101"/>
                        <a14:foregroundMark x1="19343" y1="49697" x2="19343" y2="49697"/>
                        <a14:foregroundMark x1="18757" y1="49899" x2="18757" y2="49899"/>
                        <a14:foregroundMark x1="18992" y1="49899" x2="18992" y2="49899"/>
                        <a14:foregroundMark x1="19109" y1="49899" x2="19109" y2="49899"/>
                        <a14:foregroundMark x1="19226" y1="49899" x2="19226" y2="49899"/>
                        <a14:foregroundMark x1="19461" y1="50101" x2="19461" y2="50101"/>
                        <a14:foregroundMark x1="19226" y1="49697" x2="19461" y2="49495"/>
                        <a14:foregroundMark x1="18757" y1="50303" x2="18757" y2="50303"/>
                        <a14:foregroundMark x1="19461" y1="49697" x2="19461" y2="49697"/>
                        <a14:foregroundMark x1="19812" y1="49495" x2="19812" y2="49495"/>
                        <a14:foregroundMark x1="19930" y1="49293" x2="19930" y2="49293"/>
                        <a14:foregroundMark x1="20047" y1="49293" x2="20047" y2="49293"/>
                        <a14:foregroundMark x1="20281" y1="49495" x2="20281" y2="49495"/>
                        <a14:foregroundMark x1="20399" y1="49495" x2="20399" y2="49495"/>
                        <a14:foregroundMark x1="20750" y1="49495" x2="20750" y2="49495"/>
                        <a14:foregroundMark x1="19578" y1="49697" x2="19578" y2="49697"/>
                        <a14:foregroundMark x1="12192" y1="54545" x2="12192" y2="54545"/>
                        <a14:foregroundMark x1="12544" y1="54545" x2="12544" y2="54545"/>
                        <a14:foregroundMark x1="12309" y1="54545" x2="12544" y2="54545"/>
                        <a14:foregroundMark x1="13365" y1="54141" x2="13365" y2="5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5" t="10034" r="14397" b="9433"/>
          <a:stretch/>
        </p:blipFill>
        <p:spPr>
          <a:xfrm rot="1191705">
            <a:off x="4392637" y="5429474"/>
            <a:ext cx="1681440" cy="103221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43D392F-9068-4432-B2DE-1861DAA108B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545" b="82020" l="12192" r="77843">
                        <a14:foregroundMark x1="47128" y1="41212" x2="49707" y2="43232"/>
                        <a14:foregroundMark x1="44783" y1="46869" x2="46307" y2="43636"/>
                        <a14:foregroundMark x1="51934" y1="42828" x2="55217" y2="43030"/>
                        <a14:foregroundMark x1="57093" y1="40202" x2="59437" y2="37374"/>
                        <a14:foregroundMark x1="72216" y1="18586" x2="72216" y2="18586"/>
                        <a14:foregroundMark x1="72919" y1="15556" x2="72919" y2="15556"/>
                        <a14:foregroundMark x1="73036" y1="14747" x2="73036" y2="14747"/>
                        <a14:foregroundMark x1="12192" y1="54545" x2="12192" y2="54545"/>
                        <a14:foregroundMark x1="13013" y1="54141" x2="13013" y2="54141"/>
                        <a14:foregroundMark x1="12661" y1="54343" x2="17819" y2="51313"/>
                        <a14:foregroundMark x1="17937" y1="50909" x2="18288" y2="50101"/>
                        <a14:foregroundMark x1="54162" y1="33737" x2="54162" y2="33737"/>
                        <a14:foregroundMark x1="24619" y1="33131" x2="24619" y2="33131"/>
                        <a14:foregroundMark x1="25088" y1="32727" x2="25088" y2="32727"/>
                        <a14:foregroundMark x1="25909" y1="32525" x2="25909" y2="32525"/>
                        <a14:foregroundMark x1="26729" y1="31919" x2="26729" y2="31919"/>
                        <a14:foregroundMark x1="27433" y1="31515" x2="27433" y2="31515"/>
                        <a14:foregroundMark x1="27784" y1="31515" x2="27784" y2="31515"/>
                        <a14:foregroundMark x1="28488" y1="31111" x2="28488" y2="31111"/>
                        <a14:foregroundMark x1="28136" y1="31313" x2="28136" y2="31313"/>
                        <a14:foregroundMark x1="29191" y1="30707" x2="29191" y2="30707"/>
                        <a14:foregroundMark x1="30012" y1="30505" x2="30012" y2="30505"/>
                        <a14:foregroundMark x1="30950" y1="29899" x2="30950" y2="29899"/>
                        <a14:foregroundMark x1="30950" y1="29697" x2="30950" y2="29697"/>
                        <a14:foregroundMark x1="31419" y1="29495" x2="31419" y2="29495"/>
                        <a14:foregroundMark x1="31653" y1="29495" x2="31653" y2="29495"/>
                        <a14:foregroundMark x1="31770" y1="29697" x2="31770" y2="29697"/>
                        <a14:foregroundMark x1="32005" y1="29495" x2="32122" y2="29697"/>
                        <a14:foregroundMark x1="30481" y1="30101" x2="30481" y2="30101"/>
                        <a14:foregroundMark x1="30363" y1="30505" x2="30363" y2="30505"/>
                        <a14:foregroundMark x1="30715" y1="30101" x2="30715" y2="30101"/>
                        <a14:foregroundMark x1="30715" y1="29899" x2="30950" y2="29899"/>
                        <a14:foregroundMark x1="30950" y1="29899" x2="30950" y2="29899"/>
                        <a14:foregroundMark x1="31653" y1="29899" x2="31653" y2="29899"/>
                        <a14:foregroundMark x1="31653" y1="29899" x2="31653" y2="29899"/>
                        <a14:foregroundMark x1="31301" y1="30303" x2="31301" y2="30303"/>
                        <a14:foregroundMark x1="30950" y1="30303" x2="30950" y2="30303"/>
                        <a14:foregroundMark x1="30950" y1="30303" x2="30950" y2="30303"/>
                        <a14:foregroundMark x1="30832" y1="30303" x2="31536" y2="29899"/>
                        <a14:foregroundMark x1="31653" y1="29899" x2="32239" y2="29697"/>
                        <a14:foregroundMark x1="32474" y1="29697" x2="32474" y2="29697"/>
                        <a14:foregroundMark x1="33177" y1="29495" x2="33177" y2="29495"/>
                        <a14:foregroundMark x1="33411" y1="29495" x2="33411" y2="29495"/>
                        <a14:foregroundMark x1="34232" y1="27273" x2="34232" y2="27273"/>
                        <a14:foregroundMark x1="34232" y1="26869" x2="34232" y2="26869"/>
                        <a14:foregroundMark x1="34115" y1="26667" x2="34115" y2="26667"/>
                        <a14:foregroundMark x1="34115" y1="26465" x2="34115" y2="26465"/>
                        <a14:foregroundMark x1="34115" y1="26263" x2="34115" y2="26263"/>
                        <a14:foregroundMark x1="18992" y1="50101" x2="18992" y2="50101"/>
                        <a14:foregroundMark x1="19343" y1="49697" x2="19343" y2="49697"/>
                        <a14:foregroundMark x1="18757" y1="49899" x2="18757" y2="49899"/>
                        <a14:foregroundMark x1="18992" y1="49899" x2="18992" y2="49899"/>
                        <a14:foregroundMark x1="19109" y1="49899" x2="19109" y2="49899"/>
                        <a14:foregroundMark x1="19226" y1="49899" x2="19226" y2="49899"/>
                        <a14:foregroundMark x1="19461" y1="50101" x2="19461" y2="50101"/>
                        <a14:foregroundMark x1="19226" y1="49697" x2="19461" y2="49495"/>
                        <a14:foregroundMark x1="18757" y1="50303" x2="18757" y2="50303"/>
                        <a14:foregroundMark x1="19461" y1="49697" x2="19461" y2="49697"/>
                        <a14:foregroundMark x1="19812" y1="49495" x2="19812" y2="49495"/>
                        <a14:foregroundMark x1="19930" y1="49293" x2="19930" y2="49293"/>
                        <a14:foregroundMark x1="20047" y1="49293" x2="20047" y2="49293"/>
                        <a14:foregroundMark x1="20281" y1="49495" x2="20281" y2="49495"/>
                        <a14:foregroundMark x1="20399" y1="49495" x2="20399" y2="49495"/>
                        <a14:foregroundMark x1="20750" y1="49495" x2="20750" y2="49495"/>
                        <a14:foregroundMark x1="19578" y1="49697" x2="19578" y2="49697"/>
                        <a14:foregroundMark x1="12192" y1="54545" x2="12192" y2="54545"/>
                        <a14:foregroundMark x1="12544" y1="54545" x2="12544" y2="54545"/>
                        <a14:foregroundMark x1="12309" y1="54545" x2="12544" y2="54545"/>
                        <a14:foregroundMark x1="13365" y1="54141" x2="13365" y2="5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5" t="10034" r="14397" b="9433"/>
          <a:stretch/>
        </p:blipFill>
        <p:spPr>
          <a:xfrm rot="1191705">
            <a:off x="3263055" y="5631230"/>
            <a:ext cx="1024134" cy="62870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жье&#10;&#10;Автоматически созданное описание">
            <a:extLst>
              <a:ext uri="{FF2B5EF4-FFF2-40B4-BE49-F238E27FC236}">
                <a16:creationId xmlns:a16="http://schemas.microsoft.com/office/drawing/2014/main" id="{23C29A03-DF7F-4739-9A25-4C73A3FF981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12" b="89979" l="9917" r="90791">
                        <a14:foregroundMark x1="90791" y1="38205" x2="90791" y2="38205"/>
                        <a14:foregroundMark x1="74852" y1="62004" x2="74852" y2="62004"/>
                        <a14:foregroundMark x1="11098" y1="52401" x2="11098" y2="52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6" t="1802" r="8895" b="-1802"/>
          <a:stretch/>
        </p:blipFill>
        <p:spPr>
          <a:xfrm>
            <a:off x="191812" y="5605444"/>
            <a:ext cx="1427387" cy="960294"/>
          </a:xfrm>
          <a:prstGeom prst="rect">
            <a:avLst/>
          </a:prstGeom>
        </p:spPr>
      </p:pic>
      <p:sp>
        <p:nvSpPr>
          <p:cNvPr id="21" name="Объект 2">
            <a:extLst>
              <a:ext uri="{FF2B5EF4-FFF2-40B4-BE49-F238E27FC236}">
                <a16:creationId xmlns:a16="http://schemas.microsoft.com/office/drawing/2014/main" id="{637D42B8-CEAF-42E1-ADDB-170EB5449E07}"/>
              </a:ext>
            </a:extLst>
          </p:cNvPr>
          <p:cNvSpPr txBox="1">
            <a:spLocks/>
          </p:cNvSpPr>
          <p:nvPr/>
        </p:nvSpPr>
        <p:spPr>
          <a:xfrm>
            <a:off x="0" y="1802592"/>
            <a:ext cx="2535115" cy="320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62" dirty="0">
              <a:latin typeface="Franklin Gothic Book" panose="020B0503020102020204" pitchFamily="34" charset="0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F5AB5109-384B-4FA7-925A-DE43DB518E97}"/>
              </a:ext>
            </a:extLst>
          </p:cNvPr>
          <p:cNvSpPr txBox="1">
            <a:spLocks/>
          </p:cNvSpPr>
          <p:nvPr/>
        </p:nvSpPr>
        <p:spPr>
          <a:xfrm>
            <a:off x="5094129" y="4825198"/>
            <a:ext cx="3715470" cy="2453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1335C462-B7C2-473E-951B-A941D498F299}"/>
              </a:ext>
            </a:extLst>
          </p:cNvPr>
          <p:cNvSpPr txBox="1">
            <a:spLocks/>
          </p:cNvSpPr>
          <p:nvPr/>
        </p:nvSpPr>
        <p:spPr>
          <a:xfrm>
            <a:off x="2935738" y="4796528"/>
            <a:ext cx="3042923" cy="4891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62" dirty="0">
                <a:solidFill>
                  <a:schemeClr val="bg1"/>
                </a:solidFill>
                <a:latin typeface="Franklin Gothic Book" panose="020B0503020102020204" pitchFamily="34" charset="0"/>
              </a:rPr>
              <a:t>МАЛЫЕ</a:t>
            </a:r>
            <a:endParaRPr lang="en-US" sz="1662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ru-RU" dirty="0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093FB90B-6821-4167-941E-6222F31769FF}"/>
              </a:ext>
            </a:extLst>
          </p:cNvPr>
          <p:cNvSpPr txBox="1">
            <a:spLocks/>
          </p:cNvSpPr>
          <p:nvPr/>
        </p:nvSpPr>
        <p:spPr>
          <a:xfrm>
            <a:off x="6026700" y="4822801"/>
            <a:ext cx="3016733" cy="4891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62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</a:rPr>
              <a:t>СРЕДНИЕ</a:t>
            </a:r>
            <a:endParaRPr lang="en-US" sz="1662" dirty="0">
              <a:solidFill>
                <a:schemeClr val="bg2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endParaRPr lang="ru-RU" dirty="0"/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08BB8EF7-80FE-4EE4-9B0F-CA20995B3923}"/>
              </a:ext>
            </a:extLst>
          </p:cNvPr>
          <p:cNvSpPr txBox="1">
            <a:spLocks/>
          </p:cNvSpPr>
          <p:nvPr/>
        </p:nvSpPr>
        <p:spPr>
          <a:xfrm>
            <a:off x="9256262" y="4695911"/>
            <a:ext cx="2851944" cy="2861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</a:rPr>
              <a:t>БОЛЬШИЕ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</a:rPr>
              <a:t>/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</a:rPr>
              <a:t>ОПЦИОНАЛЬНО ПИЛОТИРУЕМЫЕ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A67C3DF6-C33B-490F-AFFA-4CA8F6EF9D42}"/>
              </a:ext>
            </a:extLst>
          </p:cNvPr>
          <p:cNvSpPr txBox="1">
            <a:spLocks/>
          </p:cNvSpPr>
          <p:nvPr/>
        </p:nvSpPr>
        <p:spPr>
          <a:xfrm>
            <a:off x="35384" y="6350426"/>
            <a:ext cx="3001136" cy="4891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62" dirty="0">
                <a:latin typeface="Franklin Gothic Book" panose="020B0503020102020204" pitchFamily="34" charset="0"/>
              </a:rPr>
              <a:t>VLL</a:t>
            </a:r>
          </a:p>
          <a:p>
            <a:endParaRPr lang="ru-RU" dirty="0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E4010CF7-F3FA-4D29-A096-A28D757937F6}"/>
              </a:ext>
            </a:extLst>
          </p:cNvPr>
          <p:cNvSpPr txBox="1">
            <a:spLocks/>
          </p:cNvSpPr>
          <p:nvPr/>
        </p:nvSpPr>
        <p:spPr>
          <a:xfrm>
            <a:off x="3036521" y="6350426"/>
            <a:ext cx="3017253" cy="4891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62" dirty="0">
                <a:latin typeface="Franklin Gothic Book" panose="020B0503020102020204" pitchFamily="34" charset="0"/>
              </a:rPr>
              <a:t>VLL, </a:t>
            </a:r>
            <a:r>
              <a:rPr lang="ru-RU" sz="1662" dirty="0">
                <a:latin typeface="Franklin Gothic Book" panose="020B0503020102020204" pitchFamily="34" charset="0"/>
              </a:rPr>
              <a:t>класс </a:t>
            </a:r>
            <a:r>
              <a:rPr lang="en-US" sz="1662" dirty="0">
                <a:latin typeface="Franklin Gothic Book" panose="020B0503020102020204" pitchFamily="34" charset="0"/>
              </a:rPr>
              <a:t>G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7D762FC-6830-41D2-B158-D30237F8C4FE}"/>
              </a:ext>
            </a:extLst>
          </p:cNvPr>
          <p:cNvSpPr txBox="1">
            <a:spLocks/>
          </p:cNvSpPr>
          <p:nvPr/>
        </p:nvSpPr>
        <p:spPr>
          <a:xfrm>
            <a:off x="6093507" y="6350426"/>
            <a:ext cx="3025040" cy="4891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62" dirty="0">
                <a:latin typeface="Franklin Gothic Book" panose="020B0503020102020204" pitchFamily="34" charset="0"/>
              </a:rPr>
              <a:t>Класс </a:t>
            </a:r>
            <a:r>
              <a:rPr lang="en-US" sz="1662" dirty="0">
                <a:latin typeface="Franklin Gothic Book" panose="020B0503020102020204" pitchFamily="34" charset="0"/>
              </a:rPr>
              <a:t>G</a:t>
            </a:r>
            <a:r>
              <a:rPr lang="ru-RU" sz="1662" dirty="0">
                <a:latin typeface="Franklin Gothic Book" panose="020B0503020102020204" pitchFamily="34" charset="0"/>
              </a:rPr>
              <a:t>, Класс </a:t>
            </a:r>
            <a:r>
              <a:rPr lang="en-US" sz="1662" dirty="0">
                <a:latin typeface="Franklin Gothic Book" panose="020B0503020102020204" pitchFamily="34" charset="0"/>
              </a:rPr>
              <a:t>C</a:t>
            </a:r>
            <a:r>
              <a:rPr lang="ru-RU" sz="1662" dirty="0">
                <a:latin typeface="Franklin Gothic Book" panose="020B0503020102020204" pitchFamily="34" charset="0"/>
              </a:rPr>
              <a:t>, Класс </a:t>
            </a:r>
            <a:r>
              <a:rPr lang="en-US" sz="1662" dirty="0">
                <a:latin typeface="Franklin Gothic Book" panose="020B0503020102020204" pitchFamily="34" charset="0"/>
              </a:rPr>
              <a:t>A</a:t>
            </a:r>
          </a:p>
          <a:p>
            <a:endParaRPr lang="ru-RU" dirty="0"/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7580D487-DEDA-4A22-A78C-328E25381500}"/>
              </a:ext>
            </a:extLst>
          </p:cNvPr>
          <p:cNvSpPr txBox="1">
            <a:spLocks/>
          </p:cNvSpPr>
          <p:nvPr/>
        </p:nvSpPr>
        <p:spPr>
          <a:xfrm>
            <a:off x="9183945" y="6350426"/>
            <a:ext cx="3008055" cy="4891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62" dirty="0">
                <a:latin typeface="Franklin Gothic Book" panose="020B0503020102020204" pitchFamily="34" charset="0"/>
              </a:rPr>
              <a:t>Класс </a:t>
            </a:r>
            <a:r>
              <a:rPr lang="en-US" sz="1662" dirty="0">
                <a:latin typeface="Franklin Gothic Book" panose="020B0503020102020204" pitchFamily="34" charset="0"/>
              </a:rPr>
              <a:t>G</a:t>
            </a:r>
            <a:r>
              <a:rPr lang="ru-RU" sz="1662" dirty="0">
                <a:latin typeface="Franklin Gothic Book" panose="020B0503020102020204" pitchFamily="34" charset="0"/>
              </a:rPr>
              <a:t>, Класс </a:t>
            </a:r>
            <a:r>
              <a:rPr lang="en-US" sz="1662" dirty="0">
                <a:latin typeface="Franklin Gothic Book" panose="020B0503020102020204" pitchFamily="34" charset="0"/>
              </a:rPr>
              <a:t>C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-56718" y="4821724"/>
            <a:ext cx="2992457" cy="403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СВЕРХМАЛЫЕ</a:t>
            </a:r>
            <a:endParaRPr lang="en-US" sz="1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-3902" y="5232054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69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3">
            <a:extLst>
              <a:ext uri="{FF2B5EF4-FFF2-40B4-BE49-F238E27FC236}">
                <a16:creationId xmlns:a16="http://schemas.microsoft.com/office/drawing/2014/main" id="{D59D4F5E-0D68-46FB-B499-329ED58DA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"/>
            <a:ext cx="12192000" cy="687150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" b="1"/>
          <a:stretch/>
        </p:blipFill>
        <p:spPr>
          <a:xfrm>
            <a:off x="-3" y="704850"/>
            <a:ext cx="12192002" cy="6155022"/>
          </a:xfrm>
          <a:prstGeom prst="rect">
            <a:avLst/>
          </a:prstGeom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0" y="692458"/>
            <a:ext cx="12030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45408" y="2513860"/>
            <a:ext cx="1965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Системный доступ в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RUTM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97209" y="2513860"/>
            <a:ext cx="1312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Препятствия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/ 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Обнаружение и 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уклонение (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DAA)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40372" y="3480364"/>
            <a:ext cx="117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Предполетное 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планирование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08626" y="4057413"/>
            <a:ext cx="144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Траектория в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реальном времени</a:t>
            </a:r>
          </a:p>
        </p:txBody>
      </p:sp>
      <p:sp>
        <p:nvSpPr>
          <p:cNvPr id="31" name="TextBox 30"/>
          <p:cNvSpPr txBox="1"/>
          <p:nvPr/>
        </p:nvSpPr>
        <p:spPr>
          <a:xfrm rot="1679150">
            <a:off x="7783615" y="3751593"/>
            <a:ext cx="736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Режим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09475" y="2449652"/>
            <a:ext cx="1517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Малая высота 150 м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93942" y="4519078"/>
            <a:ext cx="1668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Информация</a:t>
            </a:r>
            <a:br>
              <a:rPr lang="ru-RU" sz="1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о летно-технических 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характеристиках БПЛА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20103" y="4769969"/>
            <a:ext cx="1467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Высокоустойчивая 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сеть воздушной 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связи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0930" y="6226206"/>
            <a:ext cx="108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Пользователь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37540" y="6226206"/>
            <a:ext cx="1446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Наземная</a:t>
            </a:r>
            <a:r>
              <a:rPr lang="ru-RU" sz="1200" b="1" dirty="0"/>
              <a:t>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система 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управления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52793" y="6272372"/>
            <a:ext cx="1000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Мониторинг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полетов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77855" y="5260789"/>
            <a:ext cx="1809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Центр управления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RUTM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91535" y="4703743"/>
            <a:ext cx="1750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Густонаселенный район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775086" y="6054102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Аэропорт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145752" y="5554799"/>
            <a:ext cx="961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Зона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Управления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полетами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775086" y="4251877"/>
            <a:ext cx="1374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Зона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геофенсинга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sp>
        <p:nvSpPr>
          <p:cNvPr id="30" name="Заголовок 6">
            <a:extLst>
              <a:ext uri="{FF2B5EF4-FFF2-40B4-BE49-F238E27FC236}">
                <a16:creationId xmlns:a16="http://schemas.microsoft.com/office/drawing/2014/main" id="{4D671F4D-9614-41E9-BA0C-7977DEBB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2" y="1"/>
            <a:ext cx="11819137" cy="692458"/>
          </a:xfrm>
        </p:spPr>
        <p:txBody>
          <a:bodyPr rtlCol="0">
            <a:noAutofit/>
          </a:bodyPr>
          <a:lstStyle/>
          <a:p>
            <a:r>
              <a:rPr lang="ru-RU" sz="2400" dirty="0">
                <a:latin typeface="+mn-lt"/>
              </a:rPr>
              <a:t>ПОДХОД К РЕАЛИЗАЦИИ ПРОЕКТА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89167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13">
            <a:extLst>
              <a:ext uri="{FF2B5EF4-FFF2-40B4-BE49-F238E27FC236}">
                <a16:creationId xmlns:a16="http://schemas.microsoft.com/office/drawing/2014/main" id="{8FF45C20-1809-4313-AE24-0F7286002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12192000" cy="687150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8B2-C7A6-0847-A9D3-11E90A4CEB8E}" type="datetime3">
              <a:rPr lang="ru-RU" smtClean="0"/>
              <a:pPr/>
              <a:t>13/05/21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6400" y="27231"/>
            <a:ext cx="9142196" cy="662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15" b="1" kern="12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l"/>
            <a:r>
              <a:rPr lang="ru-RU" sz="1600" dirty="0"/>
              <a:t>технологии обеспечивающие ИНТЕГРАЦИЮ БВС в </a:t>
            </a:r>
            <a:r>
              <a:rPr lang="ru-RU" sz="1600" dirty="0" err="1"/>
              <a:t>несегрегированное</a:t>
            </a:r>
            <a:r>
              <a:rPr lang="ru-RU" sz="1600" dirty="0"/>
              <a:t> воздушное пространство. Направления исследований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81387493"/>
              </p:ext>
            </p:extLst>
          </p:nvPr>
        </p:nvGraphicFramePr>
        <p:xfrm>
          <a:off x="3359696" y="836712"/>
          <a:ext cx="708044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83752" y="3563194"/>
            <a:ext cx="1852007" cy="691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500" b="1" dirty="0">
                <a:solidFill>
                  <a:schemeClr val="tx1"/>
                </a:solidFill>
              </a:rPr>
              <a:t>Связь, Навигация и Наблюдение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87488" y="1988840"/>
            <a:ext cx="2448271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500" b="1" dirty="0">
                <a:solidFill>
                  <a:schemeClr val="tx1"/>
                </a:solidFill>
              </a:rPr>
              <a:t>Detect and Avoid (DAA)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85232" y="1124744"/>
            <a:ext cx="878285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500" b="1" dirty="0">
                <a:solidFill>
                  <a:schemeClr val="tx1"/>
                </a:solidFill>
              </a:rPr>
              <a:t>SWIM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4162" y="5243424"/>
            <a:ext cx="2695534" cy="529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500" b="1" dirty="0">
                <a:solidFill>
                  <a:schemeClr val="tx1"/>
                </a:solidFill>
              </a:rPr>
              <a:t>Новая система обеспечения безопасности полета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47529" y="2766220"/>
            <a:ext cx="1930143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500" b="1" dirty="0">
                <a:solidFill>
                  <a:schemeClr val="tx1"/>
                </a:solidFill>
              </a:rPr>
              <a:t>Кибербезопасность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7CFA67FD-1CEF-4F17-9444-1441DCEC9502}"/>
              </a:ext>
            </a:extLst>
          </p:cNvPr>
          <p:cNvGrpSpPr/>
          <p:nvPr/>
        </p:nvGrpSpPr>
        <p:grpSpPr>
          <a:xfrm>
            <a:off x="3503713" y="6048339"/>
            <a:ext cx="6900033" cy="553413"/>
            <a:chOff x="876893" y="3596344"/>
            <a:chExt cx="6129531" cy="553413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AC11ACF-B0A4-4A45-AD17-99B12A8144A0}"/>
                </a:ext>
              </a:extLst>
            </p:cNvPr>
            <p:cNvSpPr/>
            <p:nvPr/>
          </p:nvSpPr>
          <p:spPr>
            <a:xfrm>
              <a:off x="876893" y="3596344"/>
              <a:ext cx="6129531" cy="5534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71446"/>
                <a:satOff val="2345"/>
                <a:lumOff val="24910"/>
                <a:alphaOff val="0"/>
              </a:schemeClr>
            </a:fillRef>
            <a:effectRef idx="0">
              <a:schemeClr val="accent1">
                <a:shade val="50000"/>
                <a:hueOff val="71446"/>
                <a:satOff val="2345"/>
                <a:lumOff val="2491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09A6C9-960E-4CC0-A722-E17073CF4BA6}"/>
                </a:ext>
              </a:extLst>
            </p:cNvPr>
            <p:cNvSpPr txBox="1"/>
            <p:nvPr/>
          </p:nvSpPr>
          <p:spPr>
            <a:xfrm>
              <a:off x="876893" y="3596344"/>
              <a:ext cx="6129531" cy="553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9272" tIns="33020" rIns="33020" bIns="33020" numCol="1" spcCol="1270" anchor="ctr" anchorCtr="0">
              <a:noAutofit/>
            </a:bodyPr>
            <a:lstStyle/>
            <a:p>
              <a:pPr lvl="0"/>
              <a:r>
                <a:rPr lang="ru-RU" sz="1400" dirty="0">
                  <a:solidFill>
                    <a:schemeClr val="tx1"/>
                  </a:solidFill>
                </a:rPr>
                <a:t>Управление БВС внешним пилотом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Овал 18">
            <a:extLst>
              <a:ext uri="{FF2B5EF4-FFF2-40B4-BE49-F238E27FC236}">
                <a16:creationId xmlns:a16="http://schemas.microsoft.com/office/drawing/2014/main" id="{D5EDD9C0-77C5-4514-8949-D210E83192C1}"/>
              </a:ext>
            </a:extLst>
          </p:cNvPr>
          <p:cNvSpPr/>
          <p:nvPr/>
        </p:nvSpPr>
        <p:spPr>
          <a:xfrm>
            <a:off x="2944476" y="5979161"/>
            <a:ext cx="691766" cy="691766"/>
          </a:xfrm>
          <a:prstGeom prst="ellipse">
            <a:avLst/>
          </a:prstGeom>
        </p:spPr>
        <p:style>
          <a:lnRef idx="2">
            <a:schemeClr val="accent1">
              <a:shade val="50000"/>
              <a:hueOff val="35723"/>
              <a:satOff val="1172"/>
              <a:lumOff val="12455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67ABBB-6E43-40A1-A3D7-74E3CC89D44B}"/>
              </a:ext>
            </a:extLst>
          </p:cNvPr>
          <p:cNvSpPr txBox="1"/>
          <p:nvPr/>
        </p:nvSpPr>
        <p:spPr>
          <a:xfrm>
            <a:off x="1553741" y="5993180"/>
            <a:ext cx="1546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Линия контроля, управления С2</a:t>
            </a:r>
            <a:endParaRPr lang="ru-RU" sz="14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9FDFA70-CAE3-487E-A0B9-67D2003FF1F5}"/>
              </a:ext>
            </a:extLst>
          </p:cNvPr>
          <p:cNvSpPr/>
          <p:nvPr/>
        </p:nvSpPr>
        <p:spPr>
          <a:xfrm>
            <a:off x="2326946" y="4493668"/>
            <a:ext cx="1366707" cy="529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500" b="1" dirty="0">
                <a:solidFill>
                  <a:schemeClr val="tx1"/>
                </a:solidFill>
              </a:rPr>
              <a:t>Цифровые двойники</a:t>
            </a:r>
          </a:p>
        </p:txBody>
      </p:sp>
    </p:spTree>
    <p:extLst>
      <p:ext uri="{BB962C8B-B14F-4D97-AF65-F5344CB8AC3E}">
        <p14:creationId xmlns:p14="http://schemas.microsoft.com/office/powerpoint/2010/main" val="327136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3">
            <a:extLst>
              <a:ext uri="{FF2B5EF4-FFF2-40B4-BE49-F238E27FC236}">
                <a16:creationId xmlns:a16="http://schemas.microsoft.com/office/drawing/2014/main" id="{D59D4F5E-0D68-46FB-B499-329ED58DA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12192000" cy="687150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0" y="692458"/>
            <a:ext cx="12030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sp>
        <p:nvSpPr>
          <p:cNvPr id="30" name="Заголовок 6">
            <a:extLst>
              <a:ext uri="{FF2B5EF4-FFF2-40B4-BE49-F238E27FC236}">
                <a16:creationId xmlns:a16="http://schemas.microsoft.com/office/drawing/2014/main" id="{4D671F4D-9614-41E9-BA0C-7977DEBB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2" y="1"/>
            <a:ext cx="11819137" cy="692458"/>
          </a:xfrm>
        </p:spPr>
        <p:txBody>
          <a:bodyPr rtlCol="0">
            <a:noAutofit/>
          </a:bodyPr>
          <a:lstStyle/>
          <a:p>
            <a:r>
              <a:rPr lang="ru-RU" sz="2400" dirty="0">
                <a:latin typeface="+mn-lt"/>
              </a:rPr>
              <a:t>АРХИТЕКТУРА </a:t>
            </a:r>
            <a:r>
              <a:rPr lang="en-US" sz="2400" dirty="0">
                <a:latin typeface="+mn-lt"/>
              </a:rPr>
              <a:t>RUTM1</a:t>
            </a:r>
            <a:endParaRPr lang="ru-RU" sz="240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82200AA-2B3E-DD41-9890-D8E9565C9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2" y="734461"/>
            <a:ext cx="8508993" cy="60950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31362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3">
            <a:extLst>
              <a:ext uri="{FF2B5EF4-FFF2-40B4-BE49-F238E27FC236}">
                <a16:creationId xmlns:a16="http://schemas.microsoft.com/office/drawing/2014/main" id="{432FC64E-EC5F-458B-B4DF-4098C6A27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" y="55514"/>
            <a:ext cx="4194313" cy="687150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C64D0E5-FBB0-4B64-AC3E-49508E08F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83" y="579514"/>
            <a:ext cx="8501588" cy="6222972"/>
          </a:xfrm>
        </p:spPr>
      </p:pic>
      <p:sp>
        <p:nvSpPr>
          <p:cNvPr id="2051" name="Rectangle 2"/>
          <p:cNvSpPr>
            <a:spLocks noGrp="1"/>
          </p:cNvSpPr>
          <p:nvPr>
            <p:ph type="title"/>
          </p:nvPr>
        </p:nvSpPr>
        <p:spPr>
          <a:xfrm>
            <a:off x="102765" y="55514"/>
            <a:ext cx="10866476" cy="6359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200" b="1" dirty="0"/>
              <a:t>ИНФОРМАЦИОННАЯ МОДЕЛЬ. СВЯЗЬ </a:t>
            </a:r>
            <a:r>
              <a:rPr lang="en-US" sz="2200" b="1" dirty="0"/>
              <a:t>RUTM1 </a:t>
            </a:r>
            <a:r>
              <a:rPr lang="ru-RU" sz="2200" b="1" dirty="0"/>
              <a:t>И ПОЛИГОН БАС</a:t>
            </a:r>
            <a:endParaRPr lang="ru-RU" b="1" dirty="0"/>
          </a:p>
        </p:txBody>
      </p:sp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329F89F8-DDCE-4BF6-A230-826682C216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cxnSp>
        <p:nvCxnSpPr>
          <p:cNvPr id="146" name="Прямая соединительная линия 145">
            <a:extLst>
              <a:ext uri="{FF2B5EF4-FFF2-40B4-BE49-F238E27FC236}">
                <a16:creationId xmlns:a16="http://schemas.microsoft.com/office/drawing/2014/main" id="{45F00026-D28E-4D0E-B8BB-0DF002E88812}"/>
              </a:ext>
            </a:extLst>
          </p:cNvPr>
          <p:cNvCxnSpPr/>
          <p:nvPr/>
        </p:nvCxnSpPr>
        <p:spPr>
          <a:xfrm flipV="1">
            <a:off x="0" y="692457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03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5734EAC-E678-41D1-A053-703CEFA57A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ПРОЕКТ ПОЛИГОН БАС</a:t>
            </a:r>
          </a:p>
        </p:txBody>
      </p:sp>
      <p:pic>
        <p:nvPicPr>
          <p:cNvPr id="5" name="Picture 2" descr="C:\Users\kurovskaja\AppData\Local\Microsoft\Windows\Temporary Internet Files\Content.Outlook\KM0VEHOZ\products.jpg">
            <a:extLst>
              <a:ext uri="{FF2B5EF4-FFF2-40B4-BE49-F238E27FC236}">
                <a16:creationId xmlns:a16="http://schemas.microsoft.com/office/drawing/2014/main" id="{8365B7E8-C16A-9B48-A437-3C2F98A12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78214" b="4308"/>
          <a:stretch/>
        </p:blipFill>
        <p:spPr bwMode="auto">
          <a:xfrm>
            <a:off x="6322036" y="3835899"/>
            <a:ext cx="5105626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urovskaja\AppData\Local\Microsoft\Windows\Temporary Internet Files\Content.Outlook\KM0VEHOZ\products.jpg">
            <a:extLst>
              <a:ext uri="{FF2B5EF4-FFF2-40B4-BE49-F238E27FC236}">
                <a16:creationId xmlns:a16="http://schemas.microsoft.com/office/drawing/2014/main" id="{EAC0C50B-C245-AD44-AE3E-75FDE8929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43504" b="39018"/>
          <a:stretch/>
        </p:blipFill>
        <p:spPr bwMode="auto">
          <a:xfrm>
            <a:off x="6321531" y="1187292"/>
            <a:ext cx="4185365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urovskaja\AppData\Local\Microsoft\Windows\Temporary Internet Files\Content.Outlook\KM0VEHOZ\products.jpg">
            <a:extLst>
              <a:ext uri="{FF2B5EF4-FFF2-40B4-BE49-F238E27FC236}">
                <a16:creationId xmlns:a16="http://schemas.microsoft.com/office/drawing/2014/main" id="{DD7344D2-F4D4-EC4D-925F-E21C0BDCC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24027" b="57250"/>
          <a:stretch/>
        </p:blipFill>
        <p:spPr bwMode="auto">
          <a:xfrm>
            <a:off x="524569" y="3835371"/>
            <a:ext cx="5105626" cy="75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kurovskaja\AppData\Local\Microsoft\Windows\Temporary Internet Files\Content.Outlook\KM0VEHOZ\products.jpg">
            <a:extLst>
              <a:ext uri="{FF2B5EF4-FFF2-40B4-BE49-F238E27FC236}">
                <a16:creationId xmlns:a16="http://schemas.microsoft.com/office/drawing/2014/main" id="{071747AE-BD4C-6C4A-94FD-9E682C798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5884" b="74534"/>
          <a:stretch/>
        </p:blipFill>
        <p:spPr bwMode="auto">
          <a:xfrm>
            <a:off x="524569" y="1136356"/>
            <a:ext cx="4185365" cy="79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3792415-14A8-E04F-9965-ED3637C45317}"/>
              </a:ext>
            </a:extLst>
          </p:cNvPr>
          <p:cNvSpPr/>
          <p:nvPr/>
        </p:nvSpPr>
        <p:spPr>
          <a:xfrm>
            <a:off x="7075115" y="1346273"/>
            <a:ext cx="302433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pc="43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Состав ПАК Полигон БАС</a:t>
            </a:r>
            <a:endParaRPr lang="ru-RU" spc="43" dirty="0">
              <a:solidFill>
                <a:schemeClr val="bg1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6EB2A4-4E5D-6240-B8DD-5E17E4401BA5}"/>
              </a:ext>
            </a:extLst>
          </p:cNvPr>
          <p:cNvSpPr txBox="1"/>
          <p:nvPr/>
        </p:nvSpPr>
        <p:spPr>
          <a:xfrm>
            <a:off x="6495521" y="1993211"/>
            <a:ext cx="46811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285750">
              <a:buSzPct val="120000"/>
              <a:buBlip>
                <a:blip r:embed="rId4"/>
              </a:buBlip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Цифровая платформа</a:t>
            </a:r>
          </a:p>
          <a:p>
            <a:pPr marL="180000" indent="-285750">
              <a:buSzPct val="120000"/>
              <a:buBlip>
                <a:blip r:embed="rId4"/>
              </a:buBlip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Средства траекторных измерений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marL="180000" indent="-285750">
              <a:buSzPct val="120000"/>
              <a:buBlip>
                <a:blip r:embed="rId4"/>
              </a:buBlip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Средства проведения и контроля испытаний</a:t>
            </a:r>
          </a:p>
          <a:p>
            <a:pPr marL="180000" indent="-285750">
              <a:buSzPct val="120000"/>
              <a:buBlip>
                <a:blip r:embed="rId4"/>
              </a:buBlip>
            </a:pP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Метеообеспечение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marL="180000" indent="-285750">
              <a:buSzPct val="120000"/>
              <a:buBlip>
                <a:blip r:embed="rId4"/>
              </a:buBlip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Летающая лаборатория</a:t>
            </a:r>
          </a:p>
          <a:p>
            <a:pPr marL="180000" indent="-285750">
              <a:buSzPct val="120000"/>
              <a:buBlip>
                <a:blip r:embed="rId4"/>
              </a:buBlip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marL="180000" indent="-285750">
              <a:buSzPct val="120000"/>
              <a:buBlip>
                <a:blip r:embed="rId4"/>
              </a:buBlip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buSzPct val="120000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9BC793-44F6-DD41-9A85-281CC081E7F7}"/>
              </a:ext>
            </a:extLst>
          </p:cNvPr>
          <p:cNvSpPr txBox="1"/>
          <p:nvPr/>
        </p:nvSpPr>
        <p:spPr>
          <a:xfrm>
            <a:off x="668584" y="1922097"/>
            <a:ext cx="51845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Blip>
                <a:blip r:embed="rId5"/>
              </a:buBlip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Запуск механизма сертификации БАС, открывающего рынок для компаний-разработчиков БАС</a:t>
            </a:r>
          </a:p>
          <a:p>
            <a:pPr marL="285750" indent="-285750">
              <a:buSzPct val="120000"/>
              <a:buBlip>
                <a:blip r:embed="rId5"/>
              </a:buBlip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Опережающие стандарты по сертификации БАС</a:t>
            </a:r>
          </a:p>
          <a:p>
            <a:pPr marL="285750" indent="-285750">
              <a:buSzPct val="120000"/>
              <a:buBlip>
                <a:blip r:embed="rId5"/>
              </a:buBlip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Сертификация методом нетарифного регулирования рынка с доступом доверенное пространство</a:t>
            </a:r>
          </a:p>
          <a:p>
            <a:pPr marL="285750" indent="-285750">
              <a:buSzPct val="120000"/>
              <a:buBlip>
                <a:blip r:embed="rId5"/>
              </a:buBlip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Создание экосистемы для тестирования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6F27CEE-AA81-BC47-A44C-A29787B33B62}"/>
              </a:ext>
            </a:extLst>
          </p:cNvPr>
          <p:cNvSpPr/>
          <p:nvPr/>
        </p:nvSpPr>
        <p:spPr>
          <a:xfrm>
            <a:off x="1176587" y="1362151"/>
            <a:ext cx="302433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pc="43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Цели Проекта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45C508E-75F8-0942-8794-04B3A48A5C11}"/>
              </a:ext>
            </a:extLst>
          </p:cNvPr>
          <p:cNvSpPr/>
          <p:nvPr/>
        </p:nvSpPr>
        <p:spPr>
          <a:xfrm>
            <a:off x="1219196" y="4003278"/>
            <a:ext cx="302433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pc="43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Услуги</a:t>
            </a:r>
            <a:endParaRPr lang="ru-RU" spc="43" dirty="0">
              <a:solidFill>
                <a:schemeClr val="bg1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458944-8604-3645-A7EB-E41726CAD197}"/>
              </a:ext>
            </a:extLst>
          </p:cNvPr>
          <p:cNvSpPr txBox="1"/>
          <p:nvPr/>
        </p:nvSpPr>
        <p:spPr>
          <a:xfrm>
            <a:off x="637110" y="4699467"/>
            <a:ext cx="46811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285750">
              <a:buSzPct val="120000"/>
              <a:buBlip>
                <a:blip r:embed="rId4"/>
              </a:buBlip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Сопровождение подготовки комплекта доказательной документации</a:t>
            </a:r>
          </a:p>
          <a:p>
            <a:pPr marL="180000" indent="-285750">
              <a:buSzPct val="120000"/>
              <a:buBlip>
                <a:blip r:embed="rId4"/>
              </a:buBlip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Цифровые испытания</a:t>
            </a:r>
          </a:p>
          <a:p>
            <a:pPr marL="180000" indent="-285750">
              <a:buSzPct val="120000"/>
              <a:buBlip>
                <a:blip r:embed="rId4"/>
              </a:buBlip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Лётные испытания</a:t>
            </a:r>
          </a:p>
          <a:p>
            <a:pPr marL="180000" indent="-285750">
              <a:buSzPct val="120000"/>
              <a:buBlip>
                <a:blip r:embed="rId4"/>
              </a:buBlip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Оптимизация программ испытаний</a:t>
            </a:r>
          </a:p>
          <a:p>
            <a:pPr marL="180000" indent="-285750">
              <a:buSzPct val="120000"/>
              <a:buBlip>
                <a:blip r:embed="rId4"/>
              </a:buBlip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Цифровой моделирование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buSzPct val="120000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3D167D-DB17-CB4C-8423-0492A3540A55}"/>
              </a:ext>
            </a:extLst>
          </p:cNvPr>
          <p:cNvSpPr txBox="1"/>
          <p:nvPr/>
        </p:nvSpPr>
        <p:spPr>
          <a:xfrm>
            <a:off x="6465949" y="4683589"/>
            <a:ext cx="4657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Blip>
                <a:blip r:embed="rId5"/>
              </a:buBlip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Разработчики БАС</a:t>
            </a:r>
          </a:p>
          <a:p>
            <a:pPr marL="285750" indent="-285750">
              <a:buSzPct val="120000"/>
              <a:buBlip>
                <a:blip r:embed="rId5"/>
              </a:buBlip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Разработчики сервисов на базе применения БАС</a:t>
            </a:r>
          </a:p>
          <a:p>
            <a:pPr marL="285750" indent="-285750">
              <a:buSzPct val="120000"/>
              <a:buBlip>
                <a:blip r:embed="rId5"/>
              </a:buBlip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Разработчики компонентов и полезных нагрузок</a:t>
            </a:r>
          </a:p>
          <a:p>
            <a:pPr marL="285750" indent="-285750">
              <a:buSzPct val="120000"/>
              <a:buBlip>
                <a:blip r:embed="rId5"/>
              </a:buBlip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Исследователи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1299A9E-4AD7-F846-B0AD-785C9F24D739}"/>
              </a:ext>
            </a:extLst>
          </p:cNvPr>
          <p:cNvSpPr/>
          <p:nvPr/>
        </p:nvSpPr>
        <p:spPr>
          <a:xfrm>
            <a:off x="7157738" y="4113453"/>
            <a:ext cx="302433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pc="43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Целевая аудитория </a:t>
            </a:r>
          </a:p>
        </p:txBody>
      </p:sp>
    </p:spTree>
    <p:extLst>
      <p:ext uri="{BB962C8B-B14F-4D97-AF65-F5344CB8AC3E}">
        <p14:creationId xmlns:p14="http://schemas.microsoft.com/office/powerpoint/2010/main" val="374749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>
            <a:off x="5951985" y="2682987"/>
            <a:ext cx="17351" cy="327636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Текст 1">
            <a:extLst>
              <a:ext uri="{FF2B5EF4-FFF2-40B4-BE49-F238E27FC236}">
                <a16:creationId xmlns:a16="http://schemas.microsoft.com/office/drawing/2014/main" id="{D5734EAC-E678-41D1-A053-703CEFA57A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213916"/>
            <a:ext cx="6768752" cy="766812"/>
          </a:xfrm>
          <a:effectLst/>
        </p:spPr>
        <p:txBody>
          <a:bodyPr>
            <a:normAutofit/>
          </a:bodyPr>
          <a:lstStyle/>
          <a:p>
            <a:r>
              <a:rPr lang="ru-RU" dirty="0"/>
              <a:t>СОСТАВ ЦИФРОВОЙ ПЛАТФОРМЫ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9416" y="1096696"/>
            <a:ext cx="3024336" cy="208027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Информационные системы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75920" y="1096696"/>
            <a:ext cx="5256584" cy="603936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Управление требованиями и документацией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007768" y="1931550"/>
            <a:ext cx="1224136" cy="489338"/>
          </a:xfrm>
          <a:prstGeom prst="rightArrow">
            <a:avLst/>
          </a:prstGeom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39416" y="3248981"/>
            <a:ext cx="3024336" cy="15615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Нормативное </a:t>
            </a:r>
          </a:p>
          <a:p>
            <a:pPr algn="ctr"/>
            <a:r>
              <a:rPr lang="ru-RU" sz="2000" dirty="0"/>
              <a:t>обеспечение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39416" y="4909602"/>
            <a:ext cx="3024336" cy="67963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Экономическое обеспечение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39416" y="5705208"/>
            <a:ext cx="3024336" cy="86409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Готовность Головного разработчика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75920" y="1762064"/>
            <a:ext cx="5256584" cy="396044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Вычислительный эксперимент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75920" y="2219364"/>
            <a:ext cx="5256584" cy="489556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База результатов летных экспериментов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75920" y="2780928"/>
            <a:ext cx="5256584" cy="396044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База типовых мат. моделей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375920" y="3248980"/>
            <a:ext cx="5256584" cy="391616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Предложения в ПНС, ПВС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375920" y="4321169"/>
            <a:ext cx="5256584" cy="489338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Регламенты взаимодействия ГР и Оператора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375920" y="3727458"/>
            <a:ext cx="5256584" cy="489338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Порядок валидации моделей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375920" y="4909602"/>
            <a:ext cx="5256584" cy="679639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Бизнес-план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375920" y="5705208"/>
            <a:ext cx="5256584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Система управления проектированием ГР</a:t>
            </a:r>
          </a:p>
        </p:txBody>
      </p:sp>
      <p:sp>
        <p:nvSpPr>
          <p:cNvPr id="38" name="Стрелка вправо 37"/>
          <p:cNvSpPr/>
          <p:nvPr/>
        </p:nvSpPr>
        <p:spPr>
          <a:xfrm>
            <a:off x="3971764" y="5085194"/>
            <a:ext cx="1332148" cy="360040"/>
          </a:xfrm>
          <a:prstGeom prst="rightArrow">
            <a:avLst/>
          </a:prstGeom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трелка вправо 38"/>
          <p:cNvSpPr/>
          <p:nvPr/>
        </p:nvSpPr>
        <p:spPr>
          <a:xfrm>
            <a:off x="3971764" y="5957236"/>
            <a:ext cx="1332148" cy="360040"/>
          </a:xfrm>
          <a:prstGeom prst="rightArrow">
            <a:avLst/>
          </a:prstGeom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37">
            <a:extLst>
              <a:ext uri="{FF2B5EF4-FFF2-40B4-BE49-F238E27FC236}">
                <a16:creationId xmlns:a16="http://schemas.microsoft.com/office/drawing/2014/main" id="{CEBA0855-BD55-4FEA-B1B3-02721C139962}"/>
              </a:ext>
            </a:extLst>
          </p:cNvPr>
          <p:cNvSpPr/>
          <p:nvPr/>
        </p:nvSpPr>
        <p:spPr>
          <a:xfrm>
            <a:off x="3975549" y="3774215"/>
            <a:ext cx="1332148" cy="360040"/>
          </a:xfrm>
          <a:prstGeom prst="rightArrow">
            <a:avLst/>
          </a:prstGeom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87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5501</TotalTime>
  <Words>2200</Words>
  <Application>Microsoft Office PowerPoint</Application>
  <PresentationFormat>Широкоэкранный</PresentationFormat>
  <Paragraphs>418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Franklin Gothic Book</vt:lpstr>
      <vt:lpstr>Franklin Gothic Demi Cond</vt:lpstr>
      <vt:lpstr>Wingdings</vt:lpstr>
      <vt:lpstr>Тема Office</vt:lpstr>
      <vt:lpstr>RUTM1 и интеграция БВС в общее воздушное пространство РФ.    *RUTM1 - система информационного обеспечения полетов БВС</vt:lpstr>
      <vt:lpstr>ЧТО ТАКОЕ RUTM1 ?</vt:lpstr>
      <vt:lpstr>Презентация PowerPoint</vt:lpstr>
      <vt:lpstr>ПОДХОД К РЕАЛИЗАЦИИ ПРОЕКТА</vt:lpstr>
      <vt:lpstr>Презентация PowerPoint</vt:lpstr>
      <vt:lpstr>АРХИТЕКТУРА RUTM1</vt:lpstr>
      <vt:lpstr>ИНФОРМАЦИОННАЯ МОДЕЛЬ. СВЯЗЬ RUTM1 И ПОЛИГОН БАС</vt:lpstr>
      <vt:lpstr>Презентация PowerPoint</vt:lpstr>
      <vt:lpstr>Презентация PowerPoint</vt:lpstr>
      <vt:lpstr>Презентация PowerPoint</vt:lpstr>
      <vt:lpstr>Презентация PowerPoint</vt:lpstr>
      <vt:lpstr>КИБЕРБЕЗОПАСНОСТЬ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системы информационного обеспечения полетов БВС</dc:title>
  <dc:creator>Шенгереев Артём Радикович</dc:creator>
  <cp:lastModifiedBy>Michael Lipatov</cp:lastModifiedBy>
  <cp:revision>99</cp:revision>
  <cp:lastPrinted>2021-02-09T13:40:01Z</cp:lastPrinted>
  <dcterms:created xsi:type="dcterms:W3CDTF">2021-02-05T07:26:06Z</dcterms:created>
  <dcterms:modified xsi:type="dcterms:W3CDTF">2021-05-13T10:46:35Z</dcterms:modified>
</cp:coreProperties>
</file>